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Roboto"/>
      <p:regular r:id="rId23"/>
      <p:bold r:id="rId24"/>
      <p:italic r:id="rId25"/>
      <p:boldItalic r:id="rId26"/>
    </p:embeddedFont>
    <p:embeddedFont>
      <p:font typeface="Roboto Light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RobotoLight-bold.fntdata"/><Relationship Id="rId27" Type="http://schemas.openxmlformats.org/officeDocument/2006/relationships/font" Target="fonts/RobotoLigh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Ligh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RobotoLigh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66ab6b6342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66ab6b6342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66dfc3b898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66dfc3b89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66f6b222f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66f6b222f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66dfc3b898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66dfc3b89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66dfc3b89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66dfc3b89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66dfc3b89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66dfc3b89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66ab6b6342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66ab6b6342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66f6b222f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66f6b222f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6ab6b634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6ab6b634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66ab6b634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66ab6b634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6ab6b634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6ab6b634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6ab6b6342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6ab6b6342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66ab6b6342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66ab6b6342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66ab6b6342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66ab6b6342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66ab6b6342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66ab6b6342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66ab6b6342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66ab6b634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138747"/>
            <a:ext cx="8520600" cy="200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6000">
                <a:latin typeface="Roboto"/>
                <a:ea typeface="Roboto"/>
                <a:cs typeface="Roboto"/>
                <a:sym typeface="Roboto"/>
              </a:rPr>
              <a:t>Bridging Gaps and Breaking Barriers</a:t>
            </a:r>
            <a:endParaRPr b="1" sz="6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212138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fr" sz="735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What Efforts Can Creative Europe Networks Lead to Strengthen</a:t>
            </a:r>
            <a:endParaRPr sz="735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fr" sz="735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BIPoC Representation in the European Cultural Sector?</a:t>
            </a:r>
            <a:endParaRPr sz="735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7207200" y="4326325"/>
            <a:ext cx="1625100" cy="5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Miriam Amina Fofana</a:t>
            </a: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June 2025</a:t>
            </a: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idx="4294967295" type="ctrTitle"/>
          </p:nvPr>
        </p:nvSpPr>
        <p:spPr>
          <a:xfrm>
            <a:off x="311700" y="483488"/>
            <a:ext cx="85206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4000">
                <a:latin typeface="Roboto"/>
                <a:ea typeface="Roboto"/>
                <a:cs typeface="Roboto"/>
                <a:sym typeface="Roboto"/>
              </a:rPr>
              <a:t>On Diversity</a:t>
            </a:r>
            <a:endParaRPr b="1" sz="4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10;p22"/>
          <p:cNvSpPr txBox="1"/>
          <p:nvPr>
            <p:ph idx="4294967295" type="subTitle"/>
          </p:nvPr>
        </p:nvSpPr>
        <p:spPr>
          <a:xfrm>
            <a:off x="311700" y="1369500"/>
            <a:ext cx="8520600" cy="31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</a:pPr>
            <a:r>
              <a:rPr lang="fr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The most common approach, used by a variety of actors. 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</a:pPr>
            <a:r>
              <a:rPr lang="fr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Conceptual</a:t>
            </a:r>
            <a:r>
              <a:rPr lang="fr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flexibility: 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</a:pPr>
            <a:r>
              <a:rPr lang="fr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As an adjective it bears a positive normative signification. 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</a:pPr>
            <a:r>
              <a:rPr lang="fr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Hence it is used inflationarily, lacking concrete meaning. 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</a:pPr>
            <a:r>
              <a:rPr lang="fr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Without a fixed meaning, it loses it relevance as a tool against discrimination. 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</a:pPr>
            <a:r>
              <a:rPr lang="fr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The risk: </a:t>
            </a:r>
            <a:r>
              <a:rPr i="1" lang="fr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Performative Diversity</a:t>
            </a:r>
            <a:r>
              <a:rPr lang="fr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idx="4294967295" type="ctrTitle"/>
          </p:nvPr>
        </p:nvSpPr>
        <p:spPr>
          <a:xfrm>
            <a:off x="311700" y="483488"/>
            <a:ext cx="85206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4000">
                <a:latin typeface="Roboto"/>
                <a:ea typeface="Roboto"/>
                <a:cs typeface="Roboto"/>
                <a:sym typeface="Roboto"/>
              </a:rPr>
              <a:t>On Representation</a:t>
            </a:r>
            <a:endParaRPr b="1" sz="4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23"/>
          <p:cNvSpPr txBox="1"/>
          <p:nvPr>
            <p:ph idx="4294967295" type="subTitle"/>
          </p:nvPr>
        </p:nvSpPr>
        <p:spPr>
          <a:xfrm>
            <a:off x="311700" y="781650"/>
            <a:ext cx="8520600" cy="30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</a:pPr>
            <a:r>
              <a:rPr lang="fr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The representation of racialised communities in Europe is coined by stereotypical misrepresentations, stemming from colonialism. 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</a:pPr>
            <a:r>
              <a:rPr lang="fr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BIPoC communities have, for the longest time, been represented by other communities. 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</a:pPr>
            <a:r>
              <a:rPr lang="fr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To break through asymmetrical power structures, this needs to change. 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</a:pPr>
            <a:r>
              <a:rPr lang="fr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For the cultural sector: 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</a:pPr>
            <a:r>
              <a:rPr lang="fr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BIPoC communities need to be present at all levels of cultural structures to determine their own representations and create environments where different communities are comfortable. 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>
            <p:ph idx="4294967295" type="ctrTitle"/>
          </p:nvPr>
        </p:nvSpPr>
        <p:spPr>
          <a:xfrm>
            <a:off x="311700" y="2022705"/>
            <a:ext cx="8520600" cy="10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6000">
                <a:latin typeface="Roboto"/>
                <a:ea typeface="Roboto"/>
                <a:cs typeface="Roboto"/>
                <a:sym typeface="Roboto"/>
              </a:rPr>
              <a:t>Action Points</a:t>
            </a:r>
            <a:endParaRPr b="1" sz="6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idx="4294967295" type="ctrTitle"/>
          </p:nvPr>
        </p:nvSpPr>
        <p:spPr>
          <a:xfrm>
            <a:off x="311700" y="331510"/>
            <a:ext cx="8520600" cy="13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AutoNum type="arabicPeriod"/>
            </a:pPr>
            <a:r>
              <a:rPr b="1" lang="fr" sz="3600">
                <a:latin typeface="Roboto"/>
                <a:ea typeface="Roboto"/>
                <a:cs typeface="Roboto"/>
                <a:sym typeface="Roboto"/>
              </a:rPr>
              <a:t>Define the Scope of Action and a Common Approach </a:t>
            </a:r>
            <a:endParaRPr b="1" sz="3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25"/>
          <p:cNvSpPr txBox="1"/>
          <p:nvPr>
            <p:ph idx="4294967295" type="subTitle"/>
          </p:nvPr>
        </p:nvSpPr>
        <p:spPr>
          <a:xfrm>
            <a:off x="311700" y="1775625"/>
            <a:ext cx="8520600" cy="23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</a:pPr>
            <a:r>
              <a:rPr lang="fr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Clearly define if one wants to work on Diversity, Inclusion, Representation or any other concept. </a:t>
            </a:r>
            <a:r>
              <a:rPr lang="fr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Define A concrete understanding of the chosen approach. 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</a:pPr>
            <a:r>
              <a:rPr lang="fr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Example: Intersectional, structural approach: 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</a:pPr>
            <a:r>
              <a:rPr lang="fr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Intersectionality - Acknowledges the interwoven nature of different forms of discrimination. Allowing for a better understanding of BIPoC experiences, but also an overall more ethical approach. 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</a:pPr>
            <a:r>
              <a:rPr lang="fr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Structural approach - Acknowledges the historical roots of marginalisation and how they influence all structures and institutions today. 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idx="4294967295" type="ctrTitle"/>
          </p:nvPr>
        </p:nvSpPr>
        <p:spPr>
          <a:xfrm>
            <a:off x="311700" y="196388"/>
            <a:ext cx="85206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fr" sz="3600">
                <a:latin typeface="Roboto"/>
                <a:ea typeface="Roboto"/>
                <a:cs typeface="Roboto"/>
                <a:sym typeface="Roboto"/>
              </a:rPr>
              <a:t>2. Critically Examine One's Own Structure</a:t>
            </a:r>
            <a:endParaRPr b="1" sz="3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26"/>
          <p:cNvSpPr txBox="1"/>
          <p:nvPr>
            <p:ph idx="4294967295" type="subTitle"/>
          </p:nvPr>
        </p:nvSpPr>
        <p:spPr>
          <a:xfrm>
            <a:off x="311700" y="1535900"/>
            <a:ext cx="8520600" cy="12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</a:pPr>
            <a:r>
              <a:rPr lang="fr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Understand in how far one’s structure is affected by, and (unconsciously) reproduces discriminatory patterns. </a:t>
            </a:r>
            <a:endParaRPr i="1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</a:pPr>
            <a:r>
              <a:rPr lang="fr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How welcoming is my structure (as working environment) for BIPoCs ?</a:t>
            </a:r>
            <a:r>
              <a:rPr i="1" lang="fr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idx="4294967295" type="ctrTitle"/>
          </p:nvPr>
        </p:nvSpPr>
        <p:spPr>
          <a:xfrm>
            <a:off x="311700" y="196388"/>
            <a:ext cx="85206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fr" sz="3600">
                <a:latin typeface="Roboto"/>
                <a:ea typeface="Roboto"/>
                <a:cs typeface="Roboto"/>
                <a:sym typeface="Roboto"/>
              </a:rPr>
              <a:t>3. Creating Encounters with BIPoC Communities</a:t>
            </a:r>
            <a:endParaRPr b="1" sz="3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p27"/>
          <p:cNvSpPr txBox="1"/>
          <p:nvPr>
            <p:ph idx="4294967295" type="subTitle"/>
          </p:nvPr>
        </p:nvSpPr>
        <p:spPr>
          <a:xfrm>
            <a:off x="311700" y="1510950"/>
            <a:ext cx="8520600" cy="21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</a:pPr>
            <a:r>
              <a:rPr lang="fr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Meet horizontally, learn about mutual problems, find common points.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</a:pPr>
            <a:r>
              <a:rPr lang="fr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Ideally leading to joint projects.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</a:pPr>
            <a:r>
              <a:rPr lang="fr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For Creative Europe Networks, identify joint points for advocacy.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</a:pPr>
            <a:r>
              <a:rPr lang="fr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Take into consideration that their degree of structuration might be very different, as BIPoC structures are often less institutionalised.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idx="4294967295" type="ctrTitle"/>
          </p:nvPr>
        </p:nvSpPr>
        <p:spPr>
          <a:xfrm>
            <a:off x="311700" y="196388"/>
            <a:ext cx="85206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>
                <a:latin typeface="Roboto"/>
                <a:ea typeface="Roboto"/>
                <a:cs typeface="Roboto"/>
                <a:sym typeface="Roboto"/>
              </a:rPr>
              <a:t>4. Use Resource Production </a:t>
            </a:r>
            <a:endParaRPr b="1" sz="3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fr" sz="3600">
                <a:latin typeface="Roboto"/>
                <a:ea typeface="Roboto"/>
                <a:cs typeface="Roboto"/>
                <a:sym typeface="Roboto"/>
              </a:rPr>
              <a:t>to Raise Awareness</a:t>
            </a:r>
            <a:endParaRPr b="1" sz="3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28"/>
          <p:cNvSpPr txBox="1"/>
          <p:nvPr>
            <p:ph idx="4294967295" type="subTitle"/>
          </p:nvPr>
        </p:nvSpPr>
        <p:spPr>
          <a:xfrm>
            <a:off x="311700" y="1613125"/>
            <a:ext cx="8520600" cy="15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</a:pPr>
            <a:r>
              <a:rPr lang="fr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Agenda setting: Use round table discussions, editorial productions or social media channels to address the issue.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</a:pPr>
            <a:r>
              <a:rPr lang="fr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Create bottom-up pressure to the EU Institutions, who have not identified the issue yet.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idx="4294967295" type="ctrTitle"/>
          </p:nvPr>
        </p:nvSpPr>
        <p:spPr>
          <a:xfrm>
            <a:off x="311700" y="2004302"/>
            <a:ext cx="8520600" cy="11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6000">
                <a:latin typeface="Roboto"/>
                <a:ea typeface="Roboto"/>
                <a:cs typeface="Roboto"/>
                <a:sym typeface="Roboto"/>
              </a:rPr>
              <a:t>Questions ? </a:t>
            </a:r>
            <a:endParaRPr b="1" sz="6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4294967295" type="subTitle"/>
          </p:nvPr>
        </p:nvSpPr>
        <p:spPr>
          <a:xfrm>
            <a:off x="311700" y="665700"/>
            <a:ext cx="8520600" cy="3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AutoNum type="arabicPeriod"/>
            </a:pPr>
            <a:r>
              <a:rPr b="1" lang="fr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GLOSSARY</a:t>
            </a:r>
            <a:endParaRPr b="1"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AutoNum type="arabicPeriod"/>
            </a:pPr>
            <a:r>
              <a:rPr b="1" lang="fr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LEGACY OF COLONIALISM &amp; ITS IMPACT ON THE CULTURAL SECTOR</a:t>
            </a:r>
            <a:endParaRPr b="1"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AutoNum type="arabicPeriod"/>
            </a:pPr>
            <a:r>
              <a:rPr b="1" lang="fr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DIVERSITY vs. REPRESENTATION </a:t>
            </a:r>
            <a:endParaRPr b="1"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AutoNum type="arabicPeriod"/>
            </a:pPr>
            <a:r>
              <a:rPr b="1" lang="fr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ACTION POINTS</a:t>
            </a:r>
            <a:endParaRPr b="1"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idx="4294967295" type="ctrTitle"/>
          </p:nvPr>
        </p:nvSpPr>
        <p:spPr>
          <a:xfrm>
            <a:off x="311700" y="1970908"/>
            <a:ext cx="8520600" cy="11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6000">
                <a:latin typeface="Roboto"/>
                <a:ea typeface="Roboto"/>
                <a:cs typeface="Roboto"/>
                <a:sym typeface="Roboto"/>
              </a:rPr>
              <a:t>Glossary</a:t>
            </a:r>
            <a:endParaRPr b="1" sz="6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idx="4294967295" type="ctrTitle"/>
          </p:nvPr>
        </p:nvSpPr>
        <p:spPr>
          <a:xfrm>
            <a:off x="311700" y="172275"/>
            <a:ext cx="8520600" cy="6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>
                <a:latin typeface="Roboto"/>
                <a:ea typeface="Roboto"/>
                <a:cs typeface="Roboto"/>
                <a:sym typeface="Roboto"/>
              </a:rPr>
              <a:t>BIPoC </a:t>
            </a:r>
            <a:endParaRPr b="1" sz="3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600">
                <a:latin typeface="Roboto Light"/>
                <a:ea typeface="Roboto Light"/>
                <a:cs typeface="Roboto Light"/>
                <a:sym typeface="Roboto Light"/>
              </a:rPr>
              <a:t>* Black, Indigenous and People of Color </a:t>
            </a:r>
            <a:endParaRPr i="1" sz="16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" name="Google Shape;72;p16"/>
          <p:cNvSpPr txBox="1"/>
          <p:nvPr>
            <p:ph idx="4294967295" type="subTitle"/>
          </p:nvPr>
        </p:nvSpPr>
        <p:spPr>
          <a:xfrm>
            <a:off x="311700" y="1157625"/>
            <a:ext cx="8520600" cy="7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</a:pPr>
            <a:r>
              <a:rPr lang="fr"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The term makes</a:t>
            </a:r>
            <a:r>
              <a:rPr lang="fr"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marginalised identities visible.</a:t>
            </a:r>
            <a:endParaRPr sz="16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</a:pPr>
            <a:r>
              <a:rPr lang="fr"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Self - defining &amp; empowering.</a:t>
            </a:r>
            <a:endParaRPr sz="16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73" name="Google Shape;73;p16"/>
          <p:cNvSpPr txBox="1"/>
          <p:nvPr>
            <p:ph idx="4294967295" type="ctrTitle"/>
          </p:nvPr>
        </p:nvSpPr>
        <p:spPr>
          <a:xfrm>
            <a:off x="311700" y="1923750"/>
            <a:ext cx="8520600" cy="6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>
                <a:latin typeface="Roboto"/>
                <a:ea typeface="Roboto"/>
                <a:cs typeface="Roboto"/>
                <a:sym typeface="Roboto"/>
              </a:rPr>
              <a:t>Racialisation</a:t>
            </a:r>
            <a:endParaRPr b="1" sz="3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16"/>
          <p:cNvSpPr txBox="1"/>
          <p:nvPr>
            <p:ph idx="4294967295" type="subTitle"/>
          </p:nvPr>
        </p:nvSpPr>
        <p:spPr>
          <a:xfrm>
            <a:off x="311700" y="2653825"/>
            <a:ext cx="8520600" cy="4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</a:pPr>
            <a:r>
              <a:rPr lang="fr"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Refers to a sociological process, </a:t>
            </a:r>
            <a:r>
              <a:rPr lang="fr" sz="1600" u="sng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not biological traits.</a:t>
            </a:r>
            <a:endParaRPr sz="1600"/>
          </a:p>
        </p:txBody>
      </p:sp>
      <p:sp>
        <p:nvSpPr>
          <p:cNvPr id="75" name="Google Shape;75;p16"/>
          <p:cNvSpPr txBox="1"/>
          <p:nvPr>
            <p:ph idx="4294967295" type="ctrTitle"/>
          </p:nvPr>
        </p:nvSpPr>
        <p:spPr>
          <a:xfrm>
            <a:off x="262475" y="3167423"/>
            <a:ext cx="8520600" cy="6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>
                <a:latin typeface="Roboto"/>
                <a:ea typeface="Roboto"/>
                <a:cs typeface="Roboto"/>
                <a:sym typeface="Roboto"/>
              </a:rPr>
              <a:t>Whiteness</a:t>
            </a:r>
            <a:endParaRPr b="1" sz="3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" name="Google Shape;76;p16"/>
          <p:cNvSpPr txBox="1"/>
          <p:nvPr>
            <p:ph idx="4294967295" type="subTitle"/>
          </p:nvPr>
        </p:nvSpPr>
        <p:spPr>
          <a:xfrm>
            <a:off x="262475" y="3838700"/>
            <a:ext cx="8520600" cy="114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</a:pPr>
            <a:r>
              <a:rPr lang="fr"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Refers to a sociological process, </a:t>
            </a:r>
            <a:r>
              <a:rPr lang="fr" sz="1600" u="sng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not biological traits.</a:t>
            </a:r>
            <a:endParaRPr sz="1600" u="sng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</a:pPr>
            <a:r>
              <a:rPr lang="fr"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 system, shaped by historical processes, that positions whiteness as the superior identity. </a:t>
            </a:r>
            <a:endParaRPr sz="16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idx="4294967295" type="ctrTitle"/>
          </p:nvPr>
        </p:nvSpPr>
        <p:spPr>
          <a:xfrm>
            <a:off x="311700" y="561333"/>
            <a:ext cx="8520600" cy="38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6000">
                <a:latin typeface="Roboto"/>
                <a:ea typeface="Roboto"/>
                <a:cs typeface="Roboto"/>
                <a:sym typeface="Roboto"/>
              </a:rPr>
              <a:t>The Legacy of Colonialism </a:t>
            </a:r>
            <a:endParaRPr b="1" sz="6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6000">
                <a:latin typeface="Roboto"/>
                <a:ea typeface="Roboto"/>
                <a:cs typeface="Roboto"/>
                <a:sym typeface="Roboto"/>
              </a:rPr>
              <a:t>&amp; its Impacts on the Cultural Sector </a:t>
            </a:r>
            <a:endParaRPr b="1" sz="6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idx="4294967295" type="ctrTitle"/>
          </p:nvPr>
        </p:nvSpPr>
        <p:spPr>
          <a:xfrm>
            <a:off x="311700" y="483488"/>
            <a:ext cx="85206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4000">
                <a:latin typeface="Roboto"/>
                <a:ea typeface="Roboto"/>
                <a:cs typeface="Roboto"/>
                <a:sym typeface="Roboto"/>
              </a:rPr>
              <a:t>On European Colonialism</a:t>
            </a:r>
            <a:endParaRPr b="1" sz="4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" name="Google Shape;87;p18"/>
          <p:cNvSpPr txBox="1"/>
          <p:nvPr>
            <p:ph idx="4294967295" type="subTitle"/>
          </p:nvPr>
        </p:nvSpPr>
        <p:spPr>
          <a:xfrm>
            <a:off x="311700" y="1369499"/>
            <a:ext cx="8520600" cy="21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</a:pPr>
            <a:r>
              <a:rPr lang="fr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The assumed European, and white, superiority was used as a justification for  exploitation of and violence towards other cultures.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</a:pPr>
            <a:r>
              <a:rPr lang="fr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Colonial racism claimed that the communities naturally found themselves in their positions because of their inferior characteristics.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</a:pPr>
            <a:r>
              <a:rPr lang="fr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Take into account different histories with colonialism </a:t>
            </a:r>
            <a:r>
              <a:rPr lang="fr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across</a:t>
            </a:r>
            <a:r>
              <a:rPr lang="fr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the European Union. 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idx="4294967295" type="ctrTitle"/>
          </p:nvPr>
        </p:nvSpPr>
        <p:spPr>
          <a:xfrm>
            <a:off x="311700" y="483488"/>
            <a:ext cx="85206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4000">
                <a:latin typeface="Roboto"/>
                <a:ea typeface="Roboto"/>
                <a:cs typeface="Roboto"/>
                <a:sym typeface="Roboto"/>
              </a:rPr>
              <a:t>State Thinking</a:t>
            </a:r>
            <a:endParaRPr b="1" sz="4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p19"/>
          <p:cNvSpPr txBox="1"/>
          <p:nvPr>
            <p:ph idx="4294967295" type="subTitle"/>
          </p:nvPr>
        </p:nvSpPr>
        <p:spPr>
          <a:xfrm>
            <a:off x="311700" y="1369499"/>
            <a:ext cx="8520600" cy="21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</a:pPr>
            <a:r>
              <a:rPr lang="fr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Concept coined by Abdelmalek Sayad (1998).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</a:pPr>
            <a:r>
              <a:rPr lang="fr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After the end of colonialism, not much much was done to eradicate the narratives that justified colonialism.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</a:pPr>
            <a:r>
              <a:rPr lang="fr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The </a:t>
            </a:r>
            <a:r>
              <a:rPr i="1" lang="fr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Mental Structures </a:t>
            </a:r>
            <a:r>
              <a:rPr lang="fr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of today’s nation states, and thus the European Union, are influenced by colonial thinking about other cultures.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idx="4294967295" type="ctrTitle"/>
          </p:nvPr>
        </p:nvSpPr>
        <p:spPr>
          <a:xfrm>
            <a:off x="311700" y="483488"/>
            <a:ext cx="85206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4000">
                <a:latin typeface="Roboto"/>
                <a:ea typeface="Roboto"/>
                <a:cs typeface="Roboto"/>
                <a:sym typeface="Roboto"/>
              </a:rPr>
              <a:t>The Impacts on the Cultural Sector</a:t>
            </a:r>
            <a:endParaRPr b="1" sz="4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Google Shape;99;p20"/>
          <p:cNvSpPr txBox="1"/>
          <p:nvPr>
            <p:ph idx="4294967295" type="subTitle"/>
          </p:nvPr>
        </p:nvSpPr>
        <p:spPr>
          <a:xfrm>
            <a:off x="311700" y="1369500"/>
            <a:ext cx="8520600" cy="316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</a:pPr>
            <a:r>
              <a:rPr lang="fr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The cultural sector remains r</a:t>
            </a:r>
            <a:r>
              <a:rPr lang="fr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ather homogenous, despite its self-understanding as open-minded and diverse sector.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</a:pPr>
            <a:r>
              <a:rPr lang="fr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As any other sector, the cultural sector inherits from colonial mental structures, that prevent marginalised groups from expressing themselves in certain ways.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idx="4294967295" type="ctrTitle"/>
          </p:nvPr>
        </p:nvSpPr>
        <p:spPr>
          <a:xfrm>
            <a:off x="311700" y="1436853"/>
            <a:ext cx="8520600" cy="22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6000">
                <a:latin typeface="Roboto"/>
                <a:ea typeface="Roboto"/>
                <a:cs typeface="Roboto"/>
                <a:sym typeface="Roboto"/>
              </a:rPr>
              <a:t>Diversity vs. Representation</a:t>
            </a:r>
            <a:r>
              <a:rPr b="1" lang="fr" sz="6000">
                <a:latin typeface="Roboto"/>
                <a:ea typeface="Roboto"/>
                <a:cs typeface="Roboto"/>
                <a:sym typeface="Roboto"/>
              </a:rPr>
              <a:t> </a:t>
            </a:r>
            <a:endParaRPr b="1" sz="6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