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14"/>
  </p:notesMasterIdLst>
  <p:sldIdLst>
    <p:sldId id="256" r:id="rId2"/>
    <p:sldId id="301" r:id="rId3"/>
    <p:sldId id="289" r:id="rId4"/>
    <p:sldId id="290" r:id="rId5"/>
    <p:sldId id="261" r:id="rId6"/>
    <p:sldId id="291" r:id="rId7"/>
    <p:sldId id="292" r:id="rId8"/>
    <p:sldId id="293" r:id="rId9"/>
    <p:sldId id="295" r:id="rId10"/>
    <p:sldId id="299" r:id="rId11"/>
    <p:sldId id="300" r:id="rId12"/>
    <p:sldId id="29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C_MOBIL" initials="E" lastIdx="4" clrIdx="0"/>
  <p:cmAuthor id="2" name="EMC_FSJ" initials="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47"/>
    <a:srgbClr val="236F4B"/>
    <a:srgbClr val="E20074"/>
    <a:srgbClr val="CC0000"/>
    <a:srgbClr val="D995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3521" autoAdjust="0"/>
  </p:normalViewPr>
  <p:slideViewPr>
    <p:cSldViewPr>
      <p:cViewPr varScale="1">
        <p:scale>
          <a:sx n="92" d="100"/>
          <a:sy n="92" d="100"/>
        </p:scale>
        <p:origin x="21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1CECF0-9170-41B0-BFB7-A055F2932183}" type="datetimeFigureOut">
              <a:rPr lang="en-GB" smtClean="0"/>
              <a:t>16/05/2022</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E0E76-9FA2-46A4-A354-67B1EE8AAF7F}" type="slidenum">
              <a:rPr lang="en-GB" smtClean="0"/>
              <a:t>‹Nr.›</a:t>
            </a:fld>
            <a:endParaRPr lang="en-GB"/>
          </a:p>
        </p:txBody>
      </p:sp>
    </p:spTree>
    <p:extLst>
      <p:ext uri="{BB962C8B-B14F-4D97-AF65-F5344CB8AC3E}">
        <p14:creationId xmlns:p14="http://schemas.microsoft.com/office/powerpoint/2010/main" val="44546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ustainabledevelopment.un.org/post2015/transformingourworl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DE" dirty="0"/>
          </a:p>
        </p:txBody>
      </p:sp>
      <p:sp>
        <p:nvSpPr>
          <p:cNvPr id="4" name="Foliennummernplatzhalter 3"/>
          <p:cNvSpPr>
            <a:spLocks noGrp="1"/>
          </p:cNvSpPr>
          <p:nvPr>
            <p:ph type="sldNum" sz="quarter" idx="5"/>
          </p:nvPr>
        </p:nvSpPr>
        <p:spPr/>
        <p:txBody>
          <a:bodyPr/>
          <a:lstStyle/>
          <a:p>
            <a:fld id="{B4AE0E76-9FA2-46A4-A354-67B1EE8AAF7F}" type="slidenum">
              <a:rPr lang="en-GB" smtClean="0"/>
              <a:t>3</a:t>
            </a:fld>
            <a:endParaRPr lang="en-GB"/>
          </a:p>
        </p:txBody>
      </p:sp>
    </p:spTree>
    <p:extLst>
      <p:ext uri="{BB962C8B-B14F-4D97-AF65-F5344CB8AC3E}">
        <p14:creationId xmlns:p14="http://schemas.microsoft.com/office/powerpoint/2010/main" val="333974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Climate change, gender equality and inclusion of minorities are key challenges for our rapidly changing world. Arts and culture have a recognised role in shaping societies and have the potential to significantly contribute to a better and more sustainable future for all as recognised in the UN </a:t>
            </a:r>
            <a:r>
              <a:rPr lang="en-GB" dirty="0">
                <a:hlinkClick r:id="rId3"/>
              </a:rPr>
              <a:t>Sustainable Development Goals</a:t>
            </a:r>
            <a:r>
              <a:rPr lang="en-GB" dirty="0"/>
              <a:t> (SDGs). The project SHIFT will provide training initiatives for cultural leaders, working together and creating paths to face such global challenges. Implementing changes where needed and passing on the gained knowledge to leaders and staff members, of cultural networks and the broader cultural sector are key targets of the project.</a:t>
            </a:r>
          </a:p>
        </p:txBody>
      </p:sp>
      <p:sp>
        <p:nvSpPr>
          <p:cNvPr id="4" name="Foliennummernplatzhalter 3"/>
          <p:cNvSpPr>
            <a:spLocks noGrp="1"/>
          </p:cNvSpPr>
          <p:nvPr>
            <p:ph type="sldNum" sz="quarter" idx="10"/>
          </p:nvPr>
        </p:nvSpPr>
        <p:spPr/>
        <p:txBody>
          <a:bodyPr/>
          <a:lstStyle/>
          <a:p>
            <a:fld id="{B4AE0E76-9FA2-46A4-A354-67B1EE8AAF7F}" type="slidenum">
              <a:rPr lang="en-GB" smtClean="0"/>
              <a:t>4</a:t>
            </a:fld>
            <a:endParaRPr lang="en-GB"/>
          </a:p>
        </p:txBody>
      </p:sp>
    </p:spTree>
    <p:extLst>
      <p:ext uri="{BB962C8B-B14F-4D97-AF65-F5344CB8AC3E}">
        <p14:creationId xmlns:p14="http://schemas.microsoft.com/office/powerpoint/2010/main" val="396103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err="1"/>
              <a:t>What</a:t>
            </a:r>
            <a:r>
              <a:rPr lang="de-DE" dirty="0"/>
              <a:t> </a:t>
            </a:r>
            <a:r>
              <a:rPr lang="de-DE" dirty="0" err="1"/>
              <a:t>are</a:t>
            </a:r>
            <a:r>
              <a:rPr lang="de-DE" dirty="0"/>
              <a:t> </a:t>
            </a:r>
            <a:r>
              <a:rPr lang="de-DE" dirty="0" err="1"/>
              <a:t>the</a:t>
            </a:r>
            <a:r>
              <a:rPr lang="de-DE" dirty="0"/>
              <a:t> SDGs?</a:t>
            </a:r>
            <a:endParaRPr lang="en-GB" dirty="0">
              <a:hlinkClick r:id="rId3"/>
            </a:endParaRPr>
          </a:p>
          <a:p>
            <a:pPr marL="0" indent="0">
              <a:buNone/>
            </a:pPr>
            <a:r>
              <a:rPr lang="en-GB" dirty="0">
                <a:hlinkClick r:id="rId3"/>
              </a:rPr>
              <a:t>The 2030 Agenda for Sustainable Development,</a:t>
            </a:r>
            <a:r>
              <a:rPr lang="en-GB" dirty="0"/>
              <a:t> adopted by all United Nations Member States in 2015, provides a shared blueprint for peace and prosperity for people and the planet, now and into the future. </a:t>
            </a:r>
          </a:p>
          <a:p>
            <a:pPr marL="0" indent="0">
              <a:buNone/>
            </a:pPr>
            <a:r>
              <a:rPr lang="en-GB" dirty="0"/>
              <a:t>At its heart are the 17 Sustainable Development Goals (SDGs), which are an urgent call for action by all countries - developed and developing - in a global partnership.</a:t>
            </a:r>
          </a:p>
        </p:txBody>
      </p:sp>
      <p:sp>
        <p:nvSpPr>
          <p:cNvPr id="4" name="Foliennummernplatzhalter 3"/>
          <p:cNvSpPr>
            <a:spLocks noGrp="1"/>
          </p:cNvSpPr>
          <p:nvPr>
            <p:ph type="sldNum" sz="quarter" idx="10"/>
          </p:nvPr>
        </p:nvSpPr>
        <p:spPr/>
        <p:txBody>
          <a:bodyPr/>
          <a:lstStyle/>
          <a:p>
            <a:fld id="{B4AE0E76-9FA2-46A4-A354-67B1EE8AAF7F}" type="slidenum">
              <a:rPr lang="en-GB" smtClean="0"/>
              <a:t>5</a:t>
            </a:fld>
            <a:endParaRPr lang="en-GB"/>
          </a:p>
        </p:txBody>
      </p:sp>
    </p:spTree>
    <p:extLst>
      <p:ext uri="{BB962C8B-B14F-4D97-AF65-F5344CB8AC3E}">
        <p14:creationId xmlns:p14="http://schemas.microsoft.com/office/powerpoint/2010/main" val="170636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partners will produce online manuals and guidelines during these two next years (December 2019-December 2021) on the following themes: </a:t>
            </a:r>
            <a:r>
              <a:rPr lang="en-GB" b="1" dirty="0"/>
              <a:t>Cultural Leadership, Climate Change, Inclusion and Gender &amp; Power-relations.</a:t>
            </a:r>
            <a:endParaRPr lang="en-GB" dirty="0"/>
          </a:p>
        </p:txBody>
      </p:sp>
      <p:sp>
        <p:nvSpPr>
          <p:cNvPr id="4" name="Foliennummernplatzhalter 3"/>
          <p:cNvSpPr>
            <a:spLocks noGrp="1"/>
          </p:cNvSpPr>
          <p:nvPr>
            <p:ph type="sldNum" sz="quarter" idx="10"/>
          </p:nvPr>
        </p:nvSpPr>
        <p:spPr/>
        <p:txBody>
          <a:bodyPr/>
          <a:lstStyle/>
          <a:p>
            <a:fld id="{B4AE0E76-9FA2-46A4-A354-67B1EE8AAF7F}" type="slidenum">
              <a:rPr lang="en-GB" smtClean="0"/>
              <a:t>7</a:t>
            </a:fld>
            <a:endParaRPr lang="en-GB"/>
          </a:p>
        </p:txBody>
      </p:sp>
    </p:spTree>
    <p:extLst>
      <p:ext uri="{BB962C8B-B14F-4D97-AF65-F5344CB8AC3E}">
        <p14:creationId xmlns:p14="http://schemas.microsoft.com/office/powerpoint/2010/main" val="253047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Cultural leadership is one of today’s buzzwords. Yet there is no common understanding on the concept of Cultural Leadership. Today people agree on a community-oriented approach and therefore a shared leadership, which doesn’t have to be neutral and universal, but is aware of its subjectivity and dependence on group identities and values. This new paradigm gives space for a humanistic managerial approach which will benefit to the whole cultural sector.</a:t>
            </a:r>
          </a:p>
        </p:txBody>
      </p:sp>
      <p:sp>
        <p:nvSpPr>
          <p:cNvPr id="4" name="Foliennummernplatzhalter 3"/>
          <p:cNvSpPr>
            <a:spLocks noGrp="1"/>
          </p:cNvSpPr>
          <p:nvPr>
            <p:ph type="sldNum" sz="quarter" idx="10"/>
          </p:nvPr>
        </p:nvSpPr>
        <p:spPr/>
        <p:txBody>
          <a:bodyPr/>
          <a:lstStyle/>
          <a:p>
            <a:fld id="{B4AE0E76-9FA2-46A4-A354-67B1EE8AAF7F}" type="slidenum">
              <a:rPr lang="en-GB" smtClean="0"/>
              <a:t>8</a:t>
            </a:fld>
            <a:endParaRPr lang="en-GB"/>
          </a:p>
        </p:txBody>
      </p:sp>
    </p:spTree>
    <p:extLst>
      <p:ext uri="{BB962C8B-B14F-4D97-AF65-F5344CB8AC3E}">
        <p14:creationId xmlns:p14="http://schemas.microsoft.com/office/powerpoint/2010/main" val="209526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Climate change is now affecting every country on every continent. It is disrupting national economies and affecting lives on local, national and global level. This project will provide capacity building for leaders and staff of cultural networks on how to claim a role in the action required to achieve the climate change goals of the UN SDGs. Claiming that role means embedding environmental sustainability into the way we work and collaborate.</a:t>
            </a:r>
          </a:p>
        </p:txBody>
      </p:sp>
      <p:sp>
        <p:nvSpPr>
          <p:cNvPr id="4" name="Foliennummernplatzhalter 3"/>
          <p:cNvSpPr>
            <a:spLocks noGrp="1"/>
          </p:cNvSpPr>
          <p:nvPr>
            <p:ph type="sldNum" sz="quarter" idx="10"/>
          </p:nvPr>
        </p:nvSpPr>
        <p:spPr/>
        <p:txBody>
          <a:bodyPr/>
          <a:lstStyle/>
          <a:p>
            <a:fld id="{B4AE0E76-9FA2-46A4-A354-67B1EE8AAF7F}" type="slidenum">
              <a:rPr lang="en-GB" smtClean="0"/>
              <a:t>9</a:t>
            </a:fld>
            <a:endParaRPr lang="en-GB"/>
          </a:p>
        </p:txBody>
      </p:sp>
    </p:spTree>
    <p:extLst>
      <p:ext uri="{BB962C8B-B14F-4D97-AF65-F5344CB8AC3E}">
        <p14:creationId xmlns:p14="http://schemas.microsoft.com/office/powerpoint/2010/main" val="363975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#METOO movement, and other movements and campaigns, have increased the awareness and empowered employees around the globe to report sexual harassment and other inequalities in the workplace. They have also brought to the surface the vulnerability and a lack of effective protection mechanisms of anyone facing power abuse, regardless of age, class and gender. The aim of this foreseen code of conduct and toolkit is to contribute to a lasting impact of this wave of empowerment on professional and societal culture.</a:t>
            </a:r>
          </a:p>
        </p:txBody>
      </p:sp>
      <p:sp>
        <p:nvSpPr>
          <p:cNvPr id="4" name="Foliennummernplatzhalter 3"/>
          <p:cNvSpPr>
            <a:spLocks noGrp="1"/>
          </p:cNvSpPr>
          <p:nvPr>
            <p:ph type="sldNum" sz="quarter" idx="10"/>
          </p:nvPr>
        </p:nvSpPr>
        <p:spPr/>
        <p:txBody>
          <a:bodyPr/>
          <a:lstStyle/>
          <a:p>
            <a:fld id="{B4AE0E76-9FA2-46A4-A354-67B1EE8AAF7F}" type="slidenum">
              <a:rPr lang="en-GB" smtClean="0"/>
              <a:t>10</a:t>
            </a:fld>
            <a:endParaRPr lang="en-GB"/>
          </a:p>
        </p:txBody>
      </p:sp>
    </p:spTree>
    <p:extLst>
      <p:ext uri="{BB962C8B-B14F-4D97-AF65-F5344CB8AC3E}">
        <p14:creationId xmlns:p14="http://schemas.microsoft.com/office/powerpoint/2010/main" val="363975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While the topic of inclusion in itself is not new, we realised that there are no general guidelines for cultural networks about how an organisation can adapt its work, its communication and its activities to reach more people in danger of being excluded. These guidelines will be the first document aimed at networks, organisations and institutions active in the field of culture. It will also have a special focus on leaders of these networks and organisations, with the aim of training them and reinforcing their capacity to increase inclusion and accessibility and to reduce inequality in their organisation and its activities.</a:t>
            </a:r>
          </a:p>
        </p:txBody>
      </p:sp>
      <p:sp>
        <p:nvSpPr>
          <p:cNvPr id="4" name="Foliennummernplatzhalter 3"/>
          <p:cNvSpPr>
            <a:spLocks noGrp="1"/>
          </p:cNvSpPr>
          <p:nvPr>
            <p:ph type="sldNum" sz="quarter" idx="10"/>
          </p:nvPr>
        </p:nvSpPr>
        <p:spPr/>
        <p:txBody>
          <a:bodyPr/>
          <a:lstStyle/>
          <a:p>
            <a:fld id="{B4AE0E76-9FA2-46A4-A354-67B1EE8AAF7F}" type="slidenum">
              <a:rPr lang="en-GB" smtClean="0"/>
              <a:t>11</a:t>
            </a:fld>
            <a:endParaRPr lang="en-GB"/>
          </a:p>
        </p:txBody>
      </p:sp>
    </p:spTree>
    <p:extLst>
      <p:ext uri="{BB962C8B-B14F-4D97-AF65-F5344CB8AC3E}">
        <p14:creationId xmlns:p14="http://schemas.microsoft.com/office/powerpoint/2010/main" val="209526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B4AE0E76-9FA2-46A4-A354-67B1EE8AAF7F}" type="slidenum">
              <a:rPr lang="en-GB" smtClean="0"/>
              <a:t>12</a:t>
            </a:fld>
            <a:endParaRPr lang="en-GB"/>
          </a:p>
        </p:txBody>
      </p:sp>
    </p:spTree>
    <p:extLst>
      <p:ext uri="{BB962C8B-B14F-4D97-AF65-F5344CB8AC3E}">
        <p14:creationId xmlns:p14="http://schemas.microsoft.com/office/powerpoint/2010/main" val="396103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D73168C-653D-40D5-99DB-711CEF77D401}"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E937926-5CC1-475A-B616-9413EEE084C0}" type="slidenum">
              <a:rPr lang="en-GB" smtClean="0"/>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4D73168C-653D-40D5-99DB-711CEF77D401}"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37926-5CC1-475A-B616-9413EEE084C0}" type="slidenum">
              <a:rPr lang="en-GB" smtClean="0"/>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4D73168C-653D-40D5-99DB-711CEF77D401}"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37926-5CC1-475A-B616-9413EEE084C0}" type="slidenum">
              <a:rPr lang="en-GB" smtClean="0"/>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D73168C-653D-40D5-99DB-711CEF77D401}" type="datetimeFigureOut">
              <a:rPr lang="en-GB" smtClean="0"/>
              <a:t>16/05/2022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937926-5CC1-475A-B616-9413EEE084C0}" type="slidenum">
              <a:rPr lang="en-GB" smtClean="0"/>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7" name="Date Placeholder 6"/>
          <p:cNvSpPr>
            <a:spLocks noGrp="1"/>
          </p:cNvSpPr>
          <p:nvPr>
            <p:ph type="dt" sz="half" idx="10"/>
          </p:nvPr>
        </p:nvSpPr>
        <p:spPr/>
        <p:txBody>
          <a:bodyPr/>
          <a:lstStyle/>
          <a:p>
            <a:fld id="{4D73168C-653D-40D5-99DB-711CEF77D401}" type="datetimeFigureOut">
              <a:rPr lang="en-GB" smtClean="0"/>
              <a:t>16/05/2022</a:t>
            </a:fld>
            <a:endParaRPr lang="en-GB"/>
          </a:p>
        </p:txBody>
      </p:sp>
      <p:sp>
        <p:nvSpPr>
          <p:cNvPr id="8" name="Slide Number Placeholder 7"/>
          <p:cNvSpPr>
            <a:spLocks noGrp="1"/>
          </p:cNvSpPr>
          <p:nvPr>
            <p:ph type="sldNum" sz="quarter" idx="11"/>
          </p:nvPr>
        </p:nvSpPr>
        <p:spPr/>
        <p:txBody>
          <a:bodyPr/>
          <a:lstStyle/>
          <a:p>
            <a:fld id="{4E937926-5CC1-475A-B616-9413EEE084C0}" type="slidenum">
              <a:rPr lang="en-GB" smtClean="0"/>
              <a:t>‹Nr.›</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D73168C-653D-40D5-99DB-711CEF77D401}"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937926-5CC1-475A-B616-9413EEE084C0}" type="slidenum">
              <a:rPr lang="en-GB" smtClean="0"/>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de-DE"/>
              <a:t>Textmasterformat bearbeiten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D73168C-653D-40D5-99DB-711CEF77D401}" type="datetimeFigureOut">
              <a:rPr lang="en-GB" smtClean="0"/>
              <a:t>16/05/2022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937926-5CC1-475A-B616-9413EEE084C0}" type="slidenum">
              <a:rPr lang="en-GB" smtClean="0"/>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Date Placeholder 2"/>
          <p:cNvSpPr>
            <a:spLocks noGrp="1"/>
          </p:cNvSpPr>
          <p:nvPr>
            <p:ph type="dt" sz="half" idx="10"/>
          </p:nvPr>
        </p:nvSpPr>
        <p:spPr/>
        <p:txBody>
          <a:bodyPr/>
          <a:lstStyle/>
          <a:p>
            <a:fld id="{4D73168C-653D-40D5-99DB-711CEF77D401}" type="datetimeFigureOut">
              <a:rPr lang="en-GB" smtClean="0"/>
              <a:t>16/05/2022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937926-5CC1-475A-B616-9413EEE084C0}" type="slidenum">
              <a:rPr lang="en-GB" smtClean="0"/>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3168C-653D-40D5-99DB-711CEF77D401}" type="datetimeFigureOut">
              <a:rPr lang="en-GB" smtClean="0"/>
              <a:t>16/05/2022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937926-5CC1-475A-B616-9413EEE084C0}" type="slidenum">
              <a:rPr lang="en-GB" smtClean="0"/>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D73168C-653D-40D5-99DB-711CEF77D401}"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937926-5CC1-475A-B616-9413EEE084C0}" type="slidenum">
              <a:rPr lang="en-GB" smtClean="0"/>
              <a:t>‹Nr.›</a:t>
            </a:fld>
            <a:endParaRPr lang="en-GB"/>
          </a:p>
        </p:txBody>
      </p:sp>
      <p:sp>
        <p:nvSpPr>
          <p:cNvPr id="8" name="Title 7"/>
          <p:cNvSpPr>
            <a:spLocks noGrp="1"/>
          </p:cNvSpPr>
          <p:nvPr>
            <p:ph type="title"/>
          </p:nvPr>
        </p:nvSpPr>
        <p:spPr/>
        <p:txBody>
          <a:bodyPr/>
          <a:lstStyle/>
          <a:p>
            <a:r>
              <a:rPr lang="de-DE"/>
              <a:t>Titelmasterformat durch Klicken bearbeiten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D73168C-653D-40D5-99DB-711CEF77D401}" type="datetimeFigureOut">
              <a:rPr lang="en-GB" smtClean="0"/>
              <a:t>16/05/2022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E937926-5CC1-475A-B616-9413EEE084C0}" type="slidenum">
              <a:rPr lang="en-GB" smtClean="0"/>
              <a:t>‹Nr.›</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de-DE"/>
              <a:t>Titelmasterformat durch Klicken bearbeiten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D73168C-653D-40D5-99DB-711CEF77D401}" type="datetimeFigureOut">
              <a:rPr lang="en-GB" smtClean="0"/>
              <a:t>16/05/2022</a:t>
            </a:fld>
            <a:endParaRPr lang="en-GB"/>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4E937926-5CC1-475A-B616-9413EEE084C0}" type="slidenum">
              <a:rPr lang="en-GB" smtClean="0"/>
              <a:t>‹Nr.›</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mailto:info@emc-imc.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hyperlink" Target="http://www.shift-culture.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p:cNvGrpSpPr/>
          <p:nvPr/>
        </p:nvGrpSpPr>
        <p:grpSpPr>
          <a:xfrm>
            <a:off x="-38374" y="-504055"/>
            <a:ext cx="9218886" cy="7389439"/>
            <a:chOff x="-71925" y="-531439"/>
            <a:chExt cx="9218886" cy="7389439"/>
          </a:xfrm>
        </p:grpSpPr>
        <p:sp>
          <p:nvSpPr>
            <p:cNvPr id="15" name="Rechteck 14"/>
            <p:cNvSpPr/>
            <p:nvPr/>
          </p:nvSpPr>
          <p:spPr>
            <a:xfrm>
              <a:off x="-71925" y="4847979"/>
              <a:ext cx="9218886" cy="20100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25" y="-531439"/>
              <a:ext cx="9218886" cy="5379418"/>
            </a:xfrm>
            <a:prstGeom prst="rect">
              <a:avLst/>
            </a:prstGeom>
          </p:spPr>
        </p:pic>
        <p:sp>
          <p:nvSpPr>
            <p:cNvPr id="16" name="Textfeld 15"/>
            <p:cNvSpPr txBox="1"/>
            <p:nvPr/>
          </p:nvSpPr>
          <p:spPr>
            <a:xfrm>
              <a:off x="2411760" y="5150643"/>
              <a:ext cx="4701480" cy="461665"/>
            </a:xfrm>
            <a:prstGeom prst="rect">
              <a:avLst/>
            </a:prstGeom>
            <a:noFill/>
          </p:spPr>
          <p:txBody>
            <a:bodyPr wrap="none" rtlCol="0">
              <a:spAutoFit/>
            </a:bodyPr>
            <a:lstStyle/>
            <a:p>
              <a:r>
                <a:rPr lang="de-DE" sz="2400" b="1" dirty="0">
                  <a:latin typeface="Calibri" panose="020F0502020204030204" pitchFamily="34" charset="0"/>
                  <a:cs typeface="Calibri" panose="020F0502020204030204" pitchFamily="34" charset="0"/>
                </a:rPr>
                <a:t>SHARED INITIATIVES FOR TRAINING</a:t>
              </a:r>
              <a:endParaRPr lang="en-GB" sz="2400" b="1" dirty="0">
                <a:latin typeface="Calibri" panose="020F0502020204030204" pitchFamily="34" charset="0"/>
                <a:cs typeface="Calibri" panose="020F0502020204030204" pitchFamily="34" charset="0"/>
              </a:endParaRPr>
            </a:p>
          </p:txBody>
        </p:sp>
      </p:grpSp>
      <p:pic>
        <p:nvPicPr>
          <p:cNvPr id="21" name="Picture 8" descr="Y:\other_projects\SHIFT\Communication\Erasmus+ Communication\erasmus-plus-promo-png\EU flag-Erasmus+_vect_PO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414" y="5733256"/>
            <a:ext cx="1872208" cy="53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614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MC\Downloads\miguel-bruna-TzVN0xQhWaQ-unsplash.jpg"/>
          <p:cNvPicPr>
            <a:picLocks noChangeAspect="1" noChangeArrowheads="1"/>
          </p:cNvPicPr>
          <p:nvPr/>
        </p:nvPicPr>
        <p:blipFill rotWithShape="1">
          <a:blip r:embed="rId3">
            <a:extLst>
              <a:ext uri="{28A0092B-C50C-407E-A947-70E740481C1C}">
                <a14:useLocalDpi xmlns:a14="http://schemas.microsoft.com/office/drawing/2010/main" val="0"/>
              </a:ext>
            </a:extLst>
          </a:blip>
          <a:srcRect l="444" t="58573" r="-46"/>
          <a:stretch/>
        </p:blipFill>
        <p:spPr bwMode="auto">
          <a:xfrm>
            <a:off x="-9205" y="0"/>
            <a:ext cx="9153205" cy="4773889"/>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9206" y="-2"/>
            <a:ext cx="9153205" cy="321297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hteck 5"/>
          <p:cNvSpPr/>
          <p:nvPr/>
        </p:nvSpPr>
        <p:spPr>
          <a:xfrm>
            <a:off x="-9205" y="3212976"/>
            <a:ext cx="9153205" cy="36500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feld 20"/>
          <p:cNvSpPr txBox="1"/>
          <p:nvPr/>
        </p:nvSpPr>
        <p:spPr>
          <a:xfrm>
            <a:off x="442275" y="4748421"/>
            <a:ext cx="4032448" cy="1477328"/>
          </a:xfrm>
          <a:prstGeom prst="rect">
            <a:avLst/>
          </a:prstGeom>
          <a:noFill/>
        </p:spPr>
        <p:txBody>
          <a:bodyPr wrap="square" rtlCol="0">
            <a:spAutoFit/>
          </a:bodyPr>
          <a:lstStyle/>
          <a:p>
            <a:pPr algn="ctr"/>
            <a:r>
              <a:rPr lang="de-DE" sz="3000" b="1" dirty="0">
                <a:latin typeface="Calibri" panose="020F0502020204030204" pitchFamily="34" charset="0"/>
                <a:cs typeface="Calibri" panose="020F0502020204030204" pitchFamily="34" charset="0"/>
              </a:rPr>
              <a:t>GENDER </a:t>
            </a:r>
          </a:p>
          <a:p>
            <a:pPr algn="ctr"/>
            <a:r>
              <a:rPr lang="de-DE" sz="3000" b="1" dirty="0">
                <a:latin typeface="Calibri" panose="020F0502020204030204" pitchFamily="34" charset="0"/>
                <a:cs typeface="Calibri" panose="020F0502020204030204" pitchFamily="34" charset="0"/>
              </a:rPr>
              <a:t>&amp; POWER</a:t>
            </a:r>
          </a:p>
          <a:p>
            <a:pPr algn="ctr"/>
            <a:r>
              <a:rPr lang="de-DE" sz="3000" b="1" dirty="0">
                <a:latin typeface="Calibri" panose="020F0502020204030204" pitchFamily="34" charset="0"/>
                <a:cs typeface="Calibri" panose="020F0502020204030204" pitchFamily="34" charset="0"/>
              </a:rPr>
              <a:t>RELATIONS</a:t>
            </a:r>
            <a:endParaRPr lang="en-GB" sz="3000" b="1" dirty="0">
              <a:latin typeface="Calibri" panose="020F0502020204030204" pitchFamily="34" charset="0"/>
              <a:cs typeface="Calibri" panose="020F0502020204030204" pitchFamily="34" charset="0"/>
            </a:endParaRPr>
          </a:p>
        </p:txBody>
      </p:sp>
      <p:sp>
        <p:nvSpPr>
          <p:cNvPr id="22" name="Rechteck 21"/>
          <p:cNvSpPr/>
          <p:nvPr/>
        </p:nvSpPr>
        <p:spPr>
          <a:xfrm>
            <a:off x="4535996" y="3730983"/>
            <a:ext cx="72008" cy="26139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feld 23"/>
          <p:cNvSpPr txBox="1"/>
          <p:nvPr/>
        </p:nvSpPr>
        <p:spPr>
          <a:xfrm>
            <a:off x="4735145" y="3768388"/>
            <a:ext cx="3957686" cy="2800767"/>
          </a:xfrm>
          <a:prstGeom prst="rect">
            <a:avLst/>
          </a:prstGeom>
          <a:noFill/>
        </p:spPr>
        <p:txBody>
          <a:bodyPr wrap="square" rtlCol="0">
            <a:spAutoFit/>
          </a:bodyPr>
          <a:lstStyle/>
          <a:p>
            <a:pPr algn="ctr"/>
            <a:endParaRPr lang="de-DE" sz="2200" b="1" dirty="0">
              <a:latin typeface="Calibri" panose="020F0502020204030204" pitchFamily="34" charset="0"/>
              <a:cs typeface="Calibri" panose="020F0502020204030204" pitchFamily="34" charset="0"/>
            </a:endParaRPr>
          </a:p>
          <a:p>
            <a:pPr algn="ctr"/>
            <a:r>
              <a:rPr lang="en-GB" sz="2200" b="1" dirty="0">
                <a:latin typeface="Calibri" panose="020F0502020204030204" pitchFamily="34" charset="0"/>
                <a:cs typeface="Calibri" panose="020F0502020204030204" pitchFamily="34" charset="0"/>
              </a:rPr>
              <a:t>TOPIC LEADER: </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IETM</a:t>
            </a:r>
          </a:p>
          <a:p>
            <a:pPr algn="ctr"/>
            <a:endParaRPr lang="en-GB" sz="2200" b="1" dirty="0">
              <a:latin typeface="Calibri" panose="020F0502020204030204" pitchFamily="34" charset="0"/>
              <a:cs typeface="Calibri" panose="020F0502020204030204" pitchFamily="34" charset="0"/>
            </a:endParaRPr>
          </a:p>
          <a:p>
            <a:pPr marL="285750" indent="-285750" algn="ctr">
              <a:buFont typeface="Arial" panose="020B0604020202020204" pitchFamily="34" charset="0"/>
              <a:buChar char="•"/>
            </a:pPr>
            <a:r>
              <a:rPr lang="en-GB" sz="2200" b="1" dirty="0">
                <a:latin typeface="Calibri" panose="020F0502020204030204" pitchFamily="34" charset="0"/>
                <a:cs typeface="Calibri" panose="020F0502020204030204" pitchFamily="34" charset="0"/>
              </a:rPr>
              <a:t>Annotated Bibliography</a:t>
            </a:r>
          </a:p>
          <a:p>
            <a:pPr marL="285750" indent="-285750" algn="ctr">
              <a:buFont typeface="Arial" panose="020B0604020202020204" pitchFamily="34" charset="0"/>
              <a:buChar char="•"/>
            </a:pPr>
            <a:r>
              <a:rPr lang="en-GB" sz="2200" b="1" dirty="0">
                <a:latin typeface="Calibri" panose="020F0502020204030204" pitchFamily="34" charset="0"/>
                <a:cs typeface="Calibri" panose="020F0502020204030204" pitchFamily="34" charset="0"/>
              </a:rPr>
              <a:t>Report “#</a:t>
            </a:r>
            <a:r>
              <a:rPr lang="en-GB" sz="2200" b="1" dirty="0" err="1">
                <a:latin typeface="Calibri" panose="020F0502020204030204" pitchFamily="34" charset="0"/>
                <a:cs typeface="Calibri" panose="020F0502020204030204" pitchFamily="34" charset="0"/>
              </a:rPr>
              <a:t>Metoo</a:t>
            </a:r>
            <a:r>
              <a:rPr lang="en-GB" sz="2200" b="1" dirty="0">
                <a:latin typeface="Calibri" panose="020F0502020204030204" pitchFamily="34" charset="0"/>
                <a:cs typeface="Calibri" panose="020F0502020204030204" pitchFamily="34" charset="0"/>
              </a:rPr>
              <a:t> and the Arts”</a:t>
            </a:r>
          </a:p>
          <a:p>
            <a:pPr marL="285750" indent="-285750" algn="ctr">
              <a:buFont typeface="Arial" panose="020B0604020202020204" pitchFamily="34" charset="0"/>
              <a:buChar char="•"/>
            </a:pPr>
            <a:r>
              <a:rPr lang="en-GB" sz="2200" b="1" dirty="0">
                <a:latin typeface="Calibri" panose="020F0502020204030204" pitchFamily="34" charset="0"/>
                <a:cs typeface="Calibri" panose="020F0502020204030204" pitchFamily="34" charset="0"/>
              </a:rPr>
              <a:t>Key findings </a:t>
            </a:r>
            <a:endParaRPr lang="de-DE" sz="2200" b="1" dirty="0">
              <a:latin typeface="Calibri" panose="020F0502020204030204" pitchFamily="34" charset="0"/>
              <a:cs typeface="Calibri" panose="020F0502020204030204" pitchFamily="34" charset="0"/>
            </a:endParaRPr>
          </a:p>
        </p:txBody>
      </p:sp>
      <p:sp>
        <p:nvSpPr>
          <p:cNvPr id="19" name="Ellipse 18"/>
          <p:cNvSpPr/>
          <p:nvPr/>
        </p:nvSpPr>
        <p:spPr>
          <a:xfrm>
            <a:off x="1995966" y="3768388"/>
            <a:ext cx="925066" cy="925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pic>
        <p:nvPicPr>
          <p:cNvPr id="4" name="Grafik 3">
            <a:extLst>
              <a:ext uri="{FF2B5EF4-FFF2-40B4-BE49-F238E27FC236}">
                <a16:creationId xmlns:a16="http://schemas.microsoft.com/office/drawing/2014/main" id="{20BD917D-5A2A-4C8F-9921-ABCA9AA7DC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933" y="3860729"/>
            <a:ext cx="776875" cy="776875"/>
          </a:xfrm>
          <a:prstGeom prst="rect">
            <a:avLst/>
          </a:prstGeom>
        </p:spPr>
      </p:pic>
    </p:spTree>
    <p:extLst>
      <p:ext uri="{BB962C8B-B14F-4D97-AF65-F5344CB8AC3E}">
        <p14:creationId xmlns:p14="http://schemas.microsoft.com/office/powerpoint/2010/main" val="39216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MC\Downloads\shane-rounce-DNkoNXQti3c-unspla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036" r="6866" b="44532"/>
          <a:stretch/>
        </p:blipFill>
        <p:spPr bwMode="auto">
          <a:xfrm>
            <a:off x="-11879" y="1"/>
            <a:ext cx="9155879" cy="3329608"/>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11879" y="0"/>
            <a:ext cx="9153206" cy="3284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hteck 5"/>
          <p:cNvSpPr/>
          <p:nvPr/>
        </p:nvSpPr>
        <p:spPr>
          <a:xfrm>
            <a:off x="-9205" y="3307382"/>
            <a:ext cx="9153205" cy="36500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feld 16"/>
          <p:cNvSpPr txBox="1"/>
          <p:nvPr/>
        </p:nvSpPr>
        <p:spPr>
          <a:xfrm>
            <a:off x="888509" y="4660626"/>
            <a:ext cx="2811948" cy="1037692"/>
          </a:xfrm>
          <a:prstGeom prst="rect">
            <a:avLst/>
          </a:prstGeom>
          <a:noFill/>
        </p:spPr>
        <p:txBody>
          <a:bodyPr wrap="square" rtlCol="0">
            <a:spAutoFit/>
          </a:bodyPr>
          <a:lstStyle/>
          <a:p>
            <a:pPr algn="ctr"/>
            <a:r>
              <a:rPr lang="de-DE" sz="3000" b="1" dirty="0">
                <a:latin typeface="Calibri" panose="020F0502020204030204" pitchFamily="34" charset="0"/>
                <a:cs typeface="Calibri" panose="020F0502020204030204" pitchFamily="34" charset="0"/>
              </a:rPr>
              <a:t>REDUCING INEQUALITIES</a:t>
            </a:r>
            <a:endParaRPr lang="en-GB" sz="3000" b="1" dirty="0">
              <a:latin typeface="Calibri" panose="020F0502020204030204" pitchFamily="34" charset="0"/>
              <a:cs typeface="Calibri" panose="020F0502020204030204" pitchFamily="34" charset="0"/>
            </a:endParaRPr>
          </a:p>
        </p:txBody>
      </p:sp>
      <p:sp>
        <p:nvSpPr>
          <p:cNvPr id="18" name="Rechteck 17"/>
          <p:cNvSpPr/>
          <p:nvPr/>
        </p:nvSpPr>
        <p:spPr>
          <a:xfrm>
            <a:off x="4535996" y="3730983"/>
            <a:ext cx="72008" cy="26139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feld 19"/>
          <p:cNvSpPr txBox="1"/>
          <p:nvPr/>
        </p:nvSpPr>
        <p:spPr>
          <a:xfrm>
            <a:off x="4769768" y="4483983"/>
            <a:ext cx="4212468" cy="2123658"/>
          </a:xfrm>
          <a:prstGeom prst="rect">
            <a:avLst/>
          </a:prstGeom>
          <a:noFill/>
        </p:spPr>
        <p:txBody>
          <a:bodyPr wrap="square" rtlCol="0">
            <a:spAutoFit/>
          </a:bodyPr>
          <a:lstStyle/>
          <a:p>
            <a:pPr algn="ctr"/>
            <a:r>
              <a:rPr lang="de-DE" sz="2200" b="1" dirty="0">
                <a:latin typeface="Calibri" panose="020F0502020204030204" pitchFamily="34" charset="0"/>
                <a:cs typeface="Calibri" panose="020F0502020204030204" pitchFamily="34" charset="0"/>
              </a:rPr>
              <a:t>TOPIC LEADER:</a:t>
            </a:r>
            <a:br>
              <a:rPr lang="de-DE" sz="2200" b="1" dirty="0">
                <a:latin typeface="Calibri" panose="020F0502020204030204" pitchFamily="34" charset="0"/>
                <a:cs typeface="Calibri" panose="020F0502020204030204" pitchFamily="34" charset="0"/>
              </a:rPr>
            </a:br>
            <a:r>
              <a:rPr lang="de-DE" sz="2200" b="1" dirty="0">
                <a:latin typeface="Calibri" panose="020F0502020204030204" pitchFamily="34" charset="0"/>
                <a:cs typeface="Calibri" panose="020F0502020204030204" pitchFamily="34" charset="0"/>
              </a:rPr>
              <a:t>EUROPEAN CHORAL ASSOCIATION</a:t>
            </a:r>
          </a:p>
          <a:p>
            <a:pPr marL="342900" indent="-342900" algn="ctr">
              <a:buFont typeface="Arial" panose="020B0604020202020204" pitchFamily="34" charset="0"/>
              <a:buChar char="•"/>
            </a:pPr>
            <a:r>
              <a:rPr lang="de-DE" sz="2200" b="1" dirty="0" err="1">
                <a:latin typeface="Calibri" panose="020F0502020204030204" pitchFamily="34" charset="0"/>
                <a:cs typeface="Calibri" panose="020F0502020204030204" pitchFamily="34" charset="0"/>
              </a:rPr>
              <a:t>Annotated</a:t>
            </a:r>
            <a:r>
              <a:rPr lang="de-DE" sz="2200" b="1" dirty="0">
                <a:latin typeface="Calibri" panose="020F0502020204030204" pitchFamily="34" charset="0"/>
                <a:cs typeface="Calibri" panose="020F0502020204030204" pitchFamily="34" charset="0"/>
              </a:rPr>
              <a:t> </a:t>
            </a:r>
            <a:r>
              <a:rPr lang="de-DE" sz="2200" b="1" dirty="0" err="1">
                <a:latin typeface="Calibri" panose="020F0502020204030204" pitchFamily="34" charset="0"/>
                <a:cs typeface="Calibri" panose="020F0502020204030204" pitchFamily="34" charset="0"/>
              </a:rPr>
              <a:t>Bibliography</a:t>
            </a:r>
            <a:endParaRPr lang="de-DE" sz="2200" b="1" dirty="0">
              <a:latin typeface="Calibri" panose="020F0502020204030204" pitchFamily="34" charset="0"/>
              <a:cs typeface="Calibri" panose="020F0502020204030204" pitchFamily="34" charset="0"/>
            </a:endParaRPr>
          </a:p>
          <a:p>
            <a:pPr marL="342900" indent="-342900" algn="ctr">
              <a:buFont typeface="Arial" panose="020B0604020202020204" pitchFamily="34" charset="0"/>
              <a:buChar char="•"/>
            </a:pPr>
            <a:r>
              <a:rPr lang="de-DE" sz="2200" b="1" dirty="0">
                <a:latin typeface="Calibri" panose="020F0502020204030204" pitchFamily="34" charset="0"/>
                <a:cs typeface="Calibri" panose="020F0502020204030204" pitchFamily="34" charset="0"/>
              </a:rPr>
              <a:t>Handbook</a:t>
            </a:r>
          </a:p>
          <a:p>
            <a:pPr marL="342900" indent="-342900" algn="ctr">
              <a:buFont typeface="Arial" panose="020B0604020202020204" pitchFamily="34" charset="0"/>
              <a:buChar char="•"/>
            </a:pPr>
            <a:r>
              <a:rPr lang="de-DE" sz="2200" b="1" dirty="0">
                <a:latin typeface="Calibri" panose="020F0502020204030204" pitchFamily="34" charset="0"/>
                <a:cs typeface="Calibri" panose="020F0502020204030204" pitchFamily="34" charset="0"/>
              </a:rPr>
              <a:t>Interviews</a:t>
            </a:r>
          </a:p>
          <a:p>
            <a:pPr algn="ctr"/>
            <a:endParaRPr lang="de-DE" sz="2200" b="1" dirty="0">
              <a:latin typeface="Calibri" panose="020F0502020204030204" pitchFamily="34" charset="0"/>
              <a:cs typeface="Calibri" panose="020F0502020204030204" pitchFamily="34" charset="0"/>
            </a:endParaRPr>
          </a:p>
        </p:txBody>
      </p:sp>
      <p:sp>
        <p:nvSpPr>
          <p:cNvPr id="15" name="Ellipse 14"/>
          <p:cNvSpPr/>
          <p:nvPr/>
        </p:nvSpPr>
        <p:spPr>
          <a:xfrm>
            <a:off x="1835696" y="3717032"/>
            <a:ext cx="925066" cy="925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pic>
        <p:nvPicPr>
          <p:cNvPr id="3" name="Grafik 2">
            <a:extLst>
              <a:ext uri="{FF2B5EF4-FFF2-40B4-BE49-F238E27FC236}">
                <a16:creationId xmlns:a16="http://schemas.microsoft.com/office/drawing/2014/main" id="{7A2530F0-2377-4B0C-B1C1-A6A8411CE1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3789040"/>
            <a:ext cx="773559" cy="773559"/>
          </a:xfrm>
          <a:prstGeom prst="rect">
            <a:avLst/>
          </a:prstGeom>
        </p:spPr>
      </p:pic>
    </p:spTree>
    <p:extLst>
      <p:ext uri="{BB962C8B-B14F-4D97-AF65-F5344CB8AC3E}">
        <p14:creationId xmlns:p14="http://schemas.microsoft.com/office/powerpoint/2010/main" val="237204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5"/>
          <p:cNvPicPr>
            <a:picLocks noChangeAspect="1"/>
          </p:cNvPicPr>
          <p:nvPr/>
        </p:nvPicPr>
        <p:blipFill rotWithShape="1">
          <a:blip r:embed="rId3" cstate="print">
            <a:extLst>
              <a:ext uri="{28A0092B-C50C-407E-A947-70E740481C1C}">
                <a14:useLocalDpi xmlns:a14="http://schemas.microsoft.com/office/drawing/2010/main" val="0"/>
              </a:ext>
            </a:extLst>
          </a:blip>
          <a:srcRect t="5710" b="16733"/>
          <a:stretch/>
        </p:blipFill>
        <p:spPr>
          <a:xfrm>
            <a:off x="4437188" y="1371600"/>
            <a:ext cx="4706812" cy="5486400"/>
          </a:xfrm>
          <a:prstGeom prst="rect">
            <a:avLst/>
          </a:prstGeom>
        </p:spPr>
      </p:pic>
      <p:sp>
        <p:nvSpPr>
          <p:cNvPr id="4" name="Rechteck 3"/>
          <p:cNvSpPr/>
          <p:nvPr/>
        </p:nvSpPr>
        <p:spPr>
          <a:xfrm>
            <a:off x="-1" y="-4168"/>
            <a:ext cx="9153205" cy="1375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1"/>
          <p:cNvSpPr>
            <a:spLocks noGrp="1"/>
          </p:cNvSpPr>
          <p:nvPr>
            <p:ph type="title"/>
          </p:nvPr>
        </p:nvSpPr>
        <p:spPr>
          <a:xfrm>
            <a:off x="1811196" y="259857"/>
            <a:ext cx="5251983" cy="820835"/>
          </a:xfrm>
        </p:spPr>
        <p:txBody>
          <a:bodyPr>
            <a:normAutofit/>
          </a:bodyPr>
          <a:lstStyle/>
          <a:p>
            <a:pPr algn="ctr"/>
            <a:endParaRPr lang="de-DE" sz="4000" dirty="0">
              <a:latin typeface="Calibri" panose="020F0502020204030204" pitchFamily="34" charset="0"/>
              <a:cs typeface="Calibri" panose="020F0502020204030204" pitchFamily="34" charset="0"/>
            </a:endParaRPr>
          </a:p>
        </p:txBody>
      </p:sp>
      <p:sp>
        <p:nvSpPr>
          <p:cNvPr id="6" name="Inhaltsplatzhalter 2"/>
          <p:cNvSpPr txBox="1">
            <a:spLocks/>
          </p:cNvSpPr>
          <p:nvPr/>
        </p:nvSpPr>
        <p:spPr>
          <a:xfrm>
            <a:off x="324143" y="1807096"/>
            <a:ext cx="3744416" cy="1333872"/>
          </a:xfrm>
          <a:prstGeom prst="rect">
            <a:avLst/>
          </a:prstGeom>
        </p:spPr>
        <p:txBody>
          <a:bodyPr vert="horz" wrap="square" lIns="91440" tIns="45720" rIns="91440" bIns="36000" rtlCol="0" anchor="b">
            <a:normAutofit fontScale="92500" lnSpcReduction="10000"/>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GB" sz="2200" b="1" dirty="0">
                <a:solidFill>
                  <a:schemeClr val="tx1"/>
                </a:solidFill>
                <a:latin typeface="Calibri" panose="020F0502020204030204" pitchFamily="34" charset="0"/>
                <a:cs typeface="Calibri" panose="020F0502020204030204" pitchFamily="34" charset="0"/>
              </a:rPr>
              <a:t>TOOLS PRODUCED are Fully available for free online: </a:t>
            </a:r>
          </a:p>
          <a:p>
            <a:pPr algn="ctr"/>
            <a:r>
              <a:rPr lang="de-DE" sz="2200" dirty="0">
                <a:latin typeface="Calibri" panose="020F0502020204030204" pitchFamily="34" charset="0"/>
                <a:cs typeface="Calibri" panose="020F0502020204030204" pitchFamily="34" charset="0"/>
                <a:hlinkClick r:id="rId4"/>
              </a:rPr>
              <a:t>www.</a:t>
            </a:r>
            <a:r>
              <a:rPr lang="en-GB" sz="2200" dirty="0">
                <a:latin typeface="Calibri" panose="020F0502020204030204" pitchFamily="34" charset="0"/>
                <a:cs typeface="Calibri" panose="020F0502020204030204" pitchFamily="34" charset="0"/>
                <a:hlinkClick r:id="rId4"/>
              </a:rPr>
              <a:t>shift-culture.eu</a:t>
            </a:r>
            <a:endParaRPr lang="en-GB" sz="2200" b="1" dirty="0">
              <a:solidFill>
                <a:schemeClr val="tx1"/>
              </a:solidFill>
              <a:latin typeface="Calibri" panose="020F0502020204030204" pitchFamily="34" charset="0"/>
              <a:cs typeface="Calibri" panose="020F0502020204030204" pitchFamily="34" charset="0"/>
            </a:endParaRPr>
          </a:p>
        </p:txBody>
      </p:sp>
      <p:sp>
        <p:nvSpPr>
          <p:cNvPr id="7" name="Rechteck 6"/>
          <p:cNvSpPr/>
          <p:nvPr/>
        </p:nvSpPr>
        <p:spPr>
          <a:xfrm>
            <a:off x="4437188" y="1371600"/>
            <a:ext cx="4716016" cy="54864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3" descr="Y:\other_projects\SHIFT\Communication\Erasmus+ Communication\erasmus-logo-beneficaires\logosbeneficaireserasmusright_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179512" y="6231899"/>
            <a:ext cx="2200117" cy="4515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Y:\other_projects\SHIFT\Communication\Logo\shift_Logo_final\shift_Logo_final\shift_Logo_Claim1_RGB.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196" t="22718" r="12704" b="17919"/>
          <a:stretch/>
        </p:blipFill>
        <p:spPr bwMode="auto">
          <a:xfrm>
            <a:off x="60690" y="5185142"/>
            <a:ext cx="1750506" cy="807310"/>
          </a:xfrm>
          <a:prstGeom prst="rect">
            <a:avLst/>
          </a:prstGeom>
          <a:noFill/>
          <a:extLst>
            <a:ext uri="{909E8E84-426E-40DD-AFC4-6F175D3DCCD1}">
              <a14:hiddenFill xmlns:a14="http://schemas.microsoft.com/office/drawing/2010/main">
                <a:solidFill>
                  <a:srgbClr val="FFFFFF"/>
                </a:solidFill>
              </a14:hiddenFill>
            </a:ext>
          </a:extLst>
        </p:spPr>
      </p:pic>
      <p:sp>
        <p:nvSpPr>
          <p:cNvPr id="12" name="Inhaltsplatzhalter 2">
            <a:extLst>
              <a:ext uri="{FF2B5EF4-FFF2-40B4-BE49-F238E27FC236}">
                <a16:creationId xmlns:a16="http://schemas.microsoft.com/office/drawing/2014/main" id="{7E6762BC-D77F-1345-84CC-8FD5F0DEE714}"/>
              </a:ext>
            </a:extLst>
          </p:cNvPr>
          <p:cNvSpPr txBox="1">
            <a:spLocks/>
          </p:cNvSpPr>
          <p:nvPr/>
        </p:nvSpPr>
        <p:spPr>
          <a:xfrm>
            <a:off x="1043608" y="5157192"/>
            <a:ext cx="3312368" cy="1159185"/>
          </a:xfrm>
          <a:prstGeom prst="rect">
            <a:avLst/>
          </a:prstGeom>
        </p:spPr>
        <p:txBody>
          <a:bodyPr vert="horz" wrap="square" lIns="91440" tIns="45720" rIns="91440" bIns="36000" rtlCol="0" anchor="b">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9pPr>
          </a:lstStyle>
          <a:p>
            <a:pPr algn="r"/>
            <a:r>
              <a:rPr lang="en-GB" sz="1800" b="1" dirty="0">
                <a:solidFill>
                  <a:schemeClr val="tx1"/>
                </a:solidFill>
                <a:latin typeface="Calibri" panose="020F0502020204030204" pitchFamily="34" charset="0"/>
                <a:cs typeface="Calibri" panose="020F0502020204030204" pitchFamily="34" charset="0"/>
              </a:rPr>
              <a:t>Any Questions? </a:t>
            </a:r>
            <a:br>
              <a:rPr lang="en-GB" sz="1800" b="1" dirty="0">
                <a:solidFill>
                  <a:schemeClr val="tx1"/>
                </a:solidFill>
                <a:latin typeface="Calibri" panose="020F0502020204030204" pitchFamily="34" charset="0"/>
                <a:cs typeface="Calibri" panose="020F0502020204030204" pitchFamily="34" charset="0"/>
              </a:rPr>
            </a:br>
            <a:r>
              <a:rPr lang="en-GB" sz="1800" b="1" dirty="0">
                <a:solidFill>
                  <a:schemeClr val="tx1"/>
                </a:solidFill>
                <a:latin typeface="Calibri" panose="020F0502020204030204" pitchFamily="34" charset="0"/>
                <a:cs typeface="Calibri" panose="020F0502020204030204" pitchFamily="34" charset="0"/>
              </a:rPr>
              <a:t>Contact us at </a:t>
            </a:r>
            <a:br>
              <a:rPr lang="en-GB" sz="1800" b="1" dirty="0">
                <a:solidFill>
                  <a:schemeClr val="tx1"/>
                </a:solidFill>
                <a:latin typeface="Calibri" panose="020F0502020204030204" pitchFamily="34" charset="0"/>
                <a:cs typeface="Calibri" panose="020F0502020204030204" pitchFamily="34" charset="0"/>
              </a:rPr>
            </a:br>
            <a:r>
              <a:rPr lang="de-DE" sz="1800" dirty="0">
                <a:latin typeface="Calibri" panose="020F0502020204030204" pitchFamily="34" charset="0"/>
                <a:cs typeface="Calibri" panose="020F0502020204030204" pitchFamily="34" charset="0"/>
                <a:hlinkClick r:id="rId7"/>
              </a:rPr>
              <a:t>info@emc-imc.org</a:t>
            </a:r>
            <a:endParaRPr lang="en-GB" sz="1800" b="1" dirty="0">
              <a:solidFill>
                <a:schemeClr val="tx1"/>
              </a:solidFill>
              <a:latin typeface="Calibri" panose="020F0502020204030204" pitchFamily="34" charset="0"/>
              <a:cs typeface="Calibri" panose="020F0502020204030204" pitchFamily="34" charset="0"/>
            </a:endParaRPr>
          </a:p>
        </p:txBody>
      </p:sp>
      <p:sp>
        <p:nvSpPr>
          <p:cNvPr id="13" name="Inhaltsplatzhalter 2">
            <a:extLst>
              <a:ext uri="{FF2B5EF4-FFF2-40B4-BE49-F238E27FC236}">
                <a16:creationId xmlns:a16="http://schemas.microsoft.com/office/drawing/2014/main" id="{99C0A002-7CEF-4348-B9C9-B0C3F4F370D8}"/>
              </a:ext>
            </a:extLst>
          </p:cNvPr>
          <p:cNvSpPr txBox="1">
            <a:spLocks/>
          </p:cNvSpPr>
          <p:nvPr/>
        </p:nvSpPr>
        <p:spPr>
          <a:xfrm>
            <a:off x="359245" y="3313917"/>
            <a:ext cx="3744416" cy="1333872"/>
          </a:xfrm>
          <a:prstGeom prst="rect">
            <a:avLst/>
          </a:prstGeom>
        </p:spPr>
        <p:txBody>
          <a:bodyPr vert="horz" wrap="square" lIns="91440" tIns="45720" rIns="91440" bIns="36000" rtlCol="0" anchor="b">
            <a:normAutofit fontScale="92500" lnSpcReduction="10000"/>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GB" sz="2200" b="1" dirty="0">
                <a:solidFill>
                  <a:schemeClr val="tx1"/>
                </a:solidFill>
                <a:latin typeface="Calibri" panose="020F0502020204030204" pitchFamily="34" charset="0"/>
                <a:cs typeface="Calibri" panose="020F0502020204030204" pitchFamily="34" charset="0"/>
              </a:rPr>
              <a:t>AND THE RESOURCES GATHERED on: </a:t>
            </a:r>
          </a:p>
          <a:p>
            <a:pPr algn="ctr"/>
            <a:r>
              <a:rPr lang="de-DE" sz="2200" u="sng" dirty="0" err="1">
                <a:latin typeface="Calibri" panose="020F0502020204030204" pitchFamily="34" charset="0"/>
                <a:cs typeface="Calibri" panose="020F0502020204030204" pitchFamily="34" charset="0"/>
              </a:rPr>
              <a:t>artsmetric.com</a:t>
            </a:r>
            <a:r>
              <a:rPr lang="de-DE" sz="2200" u="sng" dirty="0">
                <a:latin typeface="Calibri" panose="020F0502020204030204" pitchFamily="34" charset="0"/>
                <a:cs typeface="Calibri" panose="020F0502020204030204" pitchFamily="34" charset="0"/>
              </a:rPr>
              <a:t>/</a:t>
            </a:r>
            <a:r>
              <a:rPr lang="de-DE" sz="2200" u="sng" dirty="0" err="1">
                <a:latin typeface="Calibri" panose="020F0502020204030204" pitchFamily="34" charset="0"/>
                <a:cs typeface="Calibri" panose="020F0502020204030204" pitchFamily="34" charset="0"/>
              </a:rPr>
              <a:t>project-resources</a:t>
            </a:r>
            <a:r>
              <a:rPr lang="de-DE" sz="2200" u="sng" dirty="0">
                <a:latin typeface="Calibri" panose="020F0502020204030204" pitchFamily="34" charset="0"/>
                <a:cs typeface="Calibri" panose="020F0502020204030204" pitchFamily="34" charset="0"/>
              </a:rPr>
              <a:t>/</a:t>
            </a:r>
            <a:r>
              <a:rPr lang="de-DE" sz="2200" u="sng" dirty="0" err="1">
                <a:latin typeface="Calibri" panose="020F0502020204030204" pitchFamily="34" charset="0"/>
                <a:cs typeface="Calibri" panose="020F0502020204030204" pitchFamily="34" charset="0"/>
              </a:rPr>
              <a:t>shift</a:t>
            </a:r>
            <a:r>
              <a:rPr lang="de-DE" sz="2200" u="sng" dirty="0">
                <a:latin typeface="Calibri" panose="020F0502020204030204" pitchFamily="34" charset="0"/>
                <a:cs typeface="Calibri" panose="020F0502020204030204" pitchFamily="34" charset="0"/>
              </a:rPr>
              <a:t>/</a:t>
            </a:r>
            <a:endParaRPr lang="en-GB" sz="2200" b="1" u="sng"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520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p:cNvGrpSpPr/>
          <p:nvPr/>
        </p:nvGrpSpPr>
        <p:grpSpPr>
          <a:xfrm>
            <a:off x="-38374" y="-504055"/>
            <a:ext cx="9218886" cy="7389439"/>
            <a:chOff x="-71925" y="-531439"/>
            <a:chExt cx="9218886" cy="7389439"/>
          </a:xfrm>
        </p:grpSpPr>
        <p:sp>
          <p:nvSpPr>
            <p:cNvPr id="15" name="Rechteck 14"/>
            <p:cNvSpPr/>
            <p:nvPr/>
          </p:nvSpPr>
          <p:spPr>
            <a:xfrm>
              <a:off x="-71925" y="4847979"/>
              <a:ext cx="9218886" cy="20100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25" y="-531439"/>
              <a:ext cx="9218886" cy="5379418"/>
            </a:xfrm>
            <a:prstGeom prst="rect">
              <a:avLst/>
            </a:prstGeom>
          </p:spPr>
        </p:pic>
        <p:sp>
          <p:nvSpPr>
            <p:cNvPr id="16" name="Textfeld 15"/>
            <p:cNvSpPr txBox="1"/>
            <p:nvPr/>
          </p:nvSpPr>
          <p:spPr>
            <a:xfrm>
              <a:off x="2411760" y="5150643"/>
              <a:ext cx="4701480" cy="461665"/>
            </a:xfrm>
            <a:prstGeom prst="rect">
              <a:avLst/>
            </a:prstGeom>
            <a:noFill/>
          </p:spPr>
          <p:txBody>
            <a:bodyPr wrap="none" rtlCol="0">
              <a:spAutoFit/>
            </a:bodyPr>
            <a:lstStyle/>
            <a:p>
              <a:r>
                <a:rPr lang="de-DE" sz="2400" b="1" dirty="0">
                  <a:latin typeface="Calibri" panose="020F0502020204030204" pitchFamily="34" charset="0"/>
                  <a:cs typeface="Calibri" panose="020F0502020204030204" pitchFamily="34" charset="0"/>
                </a:rPr>
                <a:t>SHARED INITIATIVES FOR TRAINING</a:t>
              </a:r>
              <a:endParaRPr lang="en-GB" sz="2400" b="1" dirty="0">
                <a:latin typeface="Calibri" panose="020F0502020204030204" pitchFamily="34" charset="0"/>
                <a:cs typeface="Calibri" panose="020F0502020204030204" pitchFamily="34" charset="0"/>
              </a:endParaRPr>
            </a:p>
          </p:txBody>
        </p:sp>
      </p:grpSp>
      <p:pic>
        <p:nvPicPr>
          <p:cNvPr id="21" name="Picture 8" descr="Y:\other_projects\SHIFT\Communication\Erasmus+ Communication\erasmus-plus-promo-png\EU flag-Erasmus+_vect_PO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414" y="6154746"/>
            <a:ext cx="1872208" cy="53406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575951DE-D493-7ECD-AC58-758B4DFB344D}"/>
              </a:ext>
            </a:extLst>
          </p:cNvPr>
          <p:cNvSpPr txBox="1"/>
          <p:nvPr/>
        </p:nvSpPr>
        <p:spPr>
          <a:xfrm>
            <a:off x="-38374" y="908720"/>
            <a:ext cx="9218886" cy="6093976"/>
          </a:xfrm>
          <a:prstGeom prst="rect">
            <a:avLst/>
          </a:prstGeom>
          <a:solidFill>
            <a:schemeClr val="tx1"/>
          </a:solidFill>
        </p:spPr>
        <p:txBody>
          <a:bodyPr wrap="square" rtlCol="0">
            <a:spAutoFit/>
          </a:bodyPr>
          <a:lstStyle/>
          <a:p>
            <a:pPr lvl="1"/>
            <a:endParaRPr lang="de-DE" sz="2400" b="1" dirty="0">
              <a:solidFill>
                <a:schemeClr val="bg2"/>
              </a:solidFill>
            </a:endParaRPr>
          </a:p>
          <a:p>
            <a:pPr lvl="1"/>
            <a:endParaRPr lang="de-DE" sz="2400" b="1" dirty="0">
              <a:solidFill>
                <a:schemeClr val="bg2"/>
              </a:solidFill>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a:p>
            <a:endParaRPr lang="de-DE" dirty="0">
              <a:highlight>
                <a:srgbClr val="FF4747"/>
              </a:highlight>
            </a:endParaRPr>
          </a:p>
        </p:txBody>
      </p:sp>
      <p:sp>
        <p:nvSpPr>
          <p:cNvPr id="4" name="Rectangle 2">
            <a:extLst>
              <a:ext uri="{FF2B5EF4-FFF2-40B4-BE49-F238E27FC236}">
                <a16:creationId xmlns:a16="http://schemas.microsoft.com/office/drawing/2014/main" id="{EA022DF6-C5F9-4CF0-F7A8-36E8155B4382}"/>
              </a:ext>
            </a:extLst>
          </p:cNvPr>
          <p:cNvSpPr>
            <a:spLocks noChangeArrowheads="1"/>
          </p:cNvSpPr>
          <p:nvPr/>
        </p:nvSpPr>
        <p:spPr bwMode="auto">
          <a:xfrm>
            <a:off x="467544" y="-6336724"/>
            <a:ext cx="8199681" cy="1267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de-DE" altLang="de-DE"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bg2"/>
              </a:solidFill>
              <a:effectLst/>
              <a:latin typeface="Arial" panose="020B0604020202020204" pitchFamily="34" charset="0"/>
            </a:endParaRPr>
          </a:p>
          <a:p>
            <a:pPr marL="742950" lvl="1" indent="-285750" eaLnBrk="0" fontAlgn="base" hangingPunct="0">
              <a:lnSpc>
                <a:spcPct val="150000"/>
              </a:lnSpc>
              <a:spcBef>
                <a:spcPct val="0"/>
              </a:spcBef>
              <a:spcAft>
                <a:spcPct val="0"/>
              </a:spcAft>
              <a:buFont typeface="Arial" panose="020B0604020202020204" pitchFamily="34" charset="0"/>
              <a:buChar char="•"/>
            </a:pPr>
            <a:endParaRPr kumimoji="0" lang="de-DE" altLang="de-DE" sz="2400" b="0" i="0" u="none" strike="noStrike" cap="none" normalizeH="0" baseline="0" dirty="0">
              <a:ln>
                <a:noFill/>
              </a:ln>
              <a:solidFill>
                <a:schemeClr val="bg2"/>
              </a:solidFill>
              <a:effectLst/>
              <a:latin typeface="Arial" panose="020B0604020202020204" pitchFamily="34" charset="0"/>
            </a:endParaRPr>
          </a:p>
          <a:p>
            <a:pPr lvl="1" eaLnBrk="0" fontAlgn="base" hangingPunct="0">
              <a:lnSpc>
                <a:spcPct val="150000"/>
              </a:lnSpc>
              <a:spcBef>
                <a:spcPct val="0"/>
              </a:spcBef>
              <a:spcAft>
                <a:spcPct val="0"/>
              </a:spcAft>
            </a:pPr>
            <a:r>
              <a:rPr kumimoji="0" lang="de-DE" altLang="de-DE" sz="2800" b="1" i="0" u="none" strike="noStrike" cap="none" normalizeH="0" baseline="0" dirty="0">
                <a:ln>
                  <a:noFill/>
                </a:ln>
                <a:solidFill>
                  <a:schemeClr val="bg2"/>
                </a:solidFill>
                <a:effectLst/>
                <a:latin typeface="Arial" panose="020B0604020202020204" pitchFamily="34" charset="0"/>
              </a:rPr>
              <a:t>Meeting </a:t>
            </a:r>
            <a:r>
              <a:rPr kumimoji="0" lang="de-DE" altLang="de-DE" sz="2800" b="1" i="0" u="none" strike="noStrike" cap="none" normalizeH="0" baseline="0" dirty="0" err="1">
                <a:ln>
                  <a:noFill/>
                </a:ln>
                <a:solidFill>
                  <a:schemeClr val="bg2"/>
                </a:solidFill>
                <a:effectLst/>
                <a:latin typeface="Arial" panose="020B0604020202020204" pitchFamily="34" charset="0"/>
              </a:rPr>
              <a:t>with</a:t>
            </a:r>
            <a:r>
              <a:rPr kumimoji="0" lang="de-DE" altLang="de-DE" sz="2800" b="1" i="0" u="none" strike="noStrike" cap="none" normalizeH="0" baseline="0" dirty="0">
                <a:ln>
                  <a:noFill/>
                </a:ln>
                <a:solidFill>
                  <a:schemeClr val="bg2"/>
                </a:solidFill>
                <a:effectLst/>
                <a:latin typeface="Arial" panose="020B0604020202020204" pitchFamily="34" charset="0"/>
              </a:rPr>
              <a:t> </a:t>
            </a:r>
            <a:r>
              <a:rPr kumimoji="0" lang="de-DE" altLang="de-DE" sz="2800" b="1" i="0" u="none" strike="noStrike" cap="none" normalizeH="0" baseline="0" dirty="0" err="1">
                <a:ln>
                  <a:noFill/>
                </a:ln>
                <a:solidFill>
                  <a:schemeClr val="bg2"/>
                </a:solidFill>
                <a:effectLst/>
                <a:latin typeface="Arial" panose="020B0604020202020204" pitchFamily="34" charset="0"/>
              </a:rPr>
              <a:t>cultural</a:t>
            </a:r>
            <a:r>
              <a:rPr kumimoji="0" lang="de-DE" altLang="de-DE" sz="2800" b="1" i="0" u="none" strike="noStrike" cap="none" normalizeH="0" baseline="0" dirty="0">
                <a:ln>
                  <a:noFill/>
                </a:ln>
                <a:solidFill>
                  <a:schemeClr val="bg2"/>
                </a:solidFill>
                <a:effectLst/>
                <a:latin typeface="Arial" panose="020B0604020202020204" pitchFamily="34" charset="0"/>
              </a:rPr>
              <a:t> </a:t>
            </a:r>
            <a:r>
              <a:rPr kumimoji="0" lang="de-DE" altLang="de-DE" sz="2800" b="1" i="0" u="none" strike="noStrike" cap="none" normalizeH="0" baseline="0" dirty="0" err="1">
                <a:ln>
                  <a:noFill/>
                </a:ln>
                <a:solidFill>
                  <a:schemeClr val="bg2"/>
                </a:solidFill>
                <a:effectLst/>
                <a:latin typeface="Arial" panose="020B0604020202020204" pitchFamily="34" charset="0"/>
              </a:rPr>
              <a:t>networks</a:t>
            </a:r>
            <a:r>
              <a:rPr kumimoji="0" lang="de-DE" altLang="de-DE" sz="2800" b="1" i="0" u="none" strike="noStrike" cap="none" normalizeH="0" baseline="0" dirty="0">
                <a:ln>
                  <a:noFill/>
                </a:ln>
                <a:solidFill>
                  <a:schemeClr val="bg2"/>
                </a:solidFill>
                <a:effectLst/>
                <a:latin typeface="Arial" panose="020B0604020202020204" pitchFamily="34" charset="0"/>
              </a:rPr>
              <a:t>, 16 May 2022</a:t>
            </a:r>
            <a:br>
              <a:rPr kumimoji="0" lang="de-DE" altLang="de-DE" sz="2800" b="1" i="0" u="none" strike="noStrike" cap="none" normalizeH="0" baseline="0" dirty="0">
                <a:ln>
                  <a:noFill/>
                </a:ln>
                <a:solidFill>
                  <a:schemeClr val="bg2"/>
                </a:solidFill>
                <a:effectLst/>
                <a:latin typeface="Arial" panose="020B0604020202020204" pitchFamily="34" charset="0"/>
              </a:rPr>
            </a:br>
            <a:r>
              <a:rPr kumimoji="0" lang="de-DE" altLang="de-DE" sz="2800" b="1" i="0" u="none" strike="noStrike" cap="none" normalizeH="0" baseline="0" dirty="0">
                <a:ln>
                  <a:noFill/>
                </a:ln>
                <a:solidFill>
                  <a:schemeClr val="bg2"/>
                </a:solidFill>
                <a:effectLst/>
                <a:latin typeface="Arial" panose="020B0604020202020204" pitchFamily="34" charset="0"/>
              </a:rPr>
              <a:t>Programm </a:t>
            </a:r>
            <a:r>
              <a:rPr kumimoji="0" lang="de-DE" altLang="de-DE" sz="2800" b="1" i="0" u="none" strike="noStrike" cap="none" normalizeH="0" baseline="0" dirty="0" err="1">
                <a:ln>
                  <a:noFill/>
                </a:ln>
                <a:solidFill>
                  <a:schemeClr val="bg2"/>
                </a:solidFill>
                <a:effectLst/>
                <a:latin typeface="Arial" panose="020B0604020202020204" pitchFamily="34" charset="0"/>
              </a:rPr>
              <a:t>of</a:t>
            </a:r>
            <a:r>
              <a:rPr kumimoji="0" lang="de-DE" altLang="de-DE" sz="2800" b="1" i="0" u="none" strike="noStrike" cap="none" normalizeH="0" baseline="0" dirty="0">
                <a:ln>
                  <a:noFill/>
                </a:ln>
                <a:solidFill>
                  <a:schemeClr val="bg2"/>
                </a:solidFill>
                <a:effectLst/>
                <a:latin typeface="Arial" panose="020B0604020202020204" pitchFamily="34" charset="0"/>
              </a:rPr>
              <a:t> </a:t>
            </a:r>
            <a:r>
              <a:rPr kumimoji="0" lang="de-DE" altLang="de-DE" sz="2800" b="1" i="0" u="none" strike="noStrike" cap="none" normalizeH="0" baseline="0" dirty="0" err="1">
                <a:ln>
                  <a:noFill/>
                </a:ln>
                <a:solidFill>
                  <a:schemeClr val="bg2"/>
                </a:solidFill>
                <a:effectLst/>
                <a:latin typeface="Arial" panose="020B0604020202020204" pitchFamily="34" charset="0"/>
              </a:rPr>
              <a:t>the</a:t>
            </a:r>
            <a:r>
              <a:rPr kumimoji="0" lang="de-DE" altLang="de-DE" sz="2800" b="1" i="0" u="none" strike="noStrike" cap="none" normalizeH="0" baseline="0" dirty="0">
                <a:ln>
                  <a:noFill/>
                </a:ln>
                <a:solidFill>
                  <a:schemeClr val="bg2"/>
                </a:solidFill>
                <a:effectLst/>
                <a:latin typeface="Arial" panose="020B0604020202020204" pitchFamily="34" charset="0"/>
              </a:rPr>
              <a:t> </a:t>
            </a:r>
            <a:r>
              <a:rPr kumimoji="0" lang="de-DE" altLang="de-DE" sz="2800" b="1" i="0" u="none" strike="noStrike" cap="none" normalizeH="0" baseline="0" dirty="0" err="1">
                <a:ln>
                  <a:noFill/>
                </a:ln>
                <a:solidFill>
                  <a:schemeClr val="bg2"/>
                </a:solidFill>
                <a:effectLst/>
                <a:latin typeface="Arial" panose="020B0604020202020204" pitchFamily="34" charset="0"/>
              </a:rPr>
              <a:t>day</a:t>
            </a:r>
            <a:r>
              <a:rPr kumimoji="0" lang="de-DE" altLang="de-DE" sz="2800" b="1" i="0" u="none" strike="noStrike" cap="none" normalizeH="0" baseline="0" dirty="0">
                <a:ln>
                  <a:noFill/>
                </a:ln>
                <a:solidFill>
                  <a:schemeClr val="bg2"/>
                </a:solidFill>
                <a:effectLst/>
                <a:latin typeface="Arial" panose="020B0604020202020204" pitchFamily="34" charset="0"/>
              </a:rPr>
              <a:t>:</a:t>
            </a:r>
            <a:br>
              <a:rPr kumimoji="0" lang="de-DE" altLang="de-DE" sz="2400" b="1" i="0" u="none" strike="noStrike" cap="none" normalizeH="0" baseline="0" dirty="0">
                <a:ln>
                  <a:noFill/>
                </a:ln>
                <a:solidFill>
                  <a:schemeClr val="bg2"/>
                </a:solidFill>
                <a:effectLst/>
                <a:latin typeface="Arial" panose="020B0604020202020204" pitchFamily="34" charset="0"/>
              </a:rPr>
            </a:br>
            <a:endParaRPr kumimoji="0" lang="de-DE" altLang="de-DE" sz="1200" b="1" i="0" u="none" strike="noStrike" cap="none" normalizeH="0" baseline="0" dirty="0">
              <a:ln>
                <a:noFill/>
              </a:ln>
              <a:solidFill>
                <a:schemeClr val="bg2"/>
              </a:solidFill>
              <a:effectLst/>
              <a:latin typeface="Arial" panose="020B0604020202020204" pitchFamily="34" charset="0"/>
            </a:endParaRPr>
          </a:p>
          <a:p>
            <a:pPr marL="742950" lvl="1" indent="-285750" eaLnBrk="0" fontAlgn="base" hangingPunct="0">
              <a:lnSpc>
                <a:spcPct val="150000"/>
              </a:lnSpc>
              <a:spcBef>
                <a:spcPct val="0"/>
              </a:spcBef>
              <a:spcAft>
                <a:spcPct val="0"/>
              </a:spcAft>
              <a:buFont typeface="Arial" panose="020B0604020202020204" pitchFamily="34" charset="0"/>
              <a:buChar char="•"/>
            </a:pPr>
            <a:r>
              <a:rPr kumimoji="0" lang="de-DE" altLang="de-DE" sz="2400" i="0" u="none" strike="noStrike" cap="none" normalizeH="0" baseline="0" dirty="0">
                <a:ln>
                  <a:noFill/>
                </a:ln>
                <a:solidFill>
                  <a:schemeClr val="bg2"/>
                </a:solidFill>
                <a:effectLst/>
                <a:latin typeface="Arial" panose="020B0604020202020204" pitchFamily="34" charset="0"/>
              </a:rPr>
              <a:t>Round </a:t>
            </a:r>
            <a:r>
              <a:rPr kumimoji="0" lang="de-DE" altLang="de-DE" sz="2400" i="0" u="none" strike="noStrike" cap="none" normalizeH="0" baseline="0" dirty="0" err="1">
                <a:ln>
                  <a:noFill/>
                </a:ln>
                <a:solidFill>
                  <a:schemeClr val="bg2"/>
                </a:solidFill>
                <a:effectLst/>
                <a:latin typeface="Arial" panose="020B0604020202020204" pitchFamily="34" charset="0"/>
              </a:rPr>
              <a:t>of</a:t>
            </a:r>
            <a:r>
              <a:rPr kumimoji="0" lang="de-DE" altLang="de-DE" sz="2400" i="0" u="none" strike="noStrike" cap="none" normalizeH="0" baseline="0" dirty="0">
                <a:ln>
                  <a:noFill/>
                </a:ln>
                <a:solidFill>
                  <a:schemeClr val="bg2"/>
                </a:solidFill>
                <a:effectLst/>
                <a:latin typeface="Arial" panose="020B0604020202020204" pitchFamily="34" charset="0"/>
              </a:rPr>
              <a:t> </a:t>
            </a:r>
            <a:r>
              <a:rPr kumimoji="0" lang="de-DE" altLang="de-DE" sz="2400" i="0" u="none" strike="noStrike" cap="none" normalizeH="0" baseline="0" dirty="0" err="1">
                <a:ln>
                  <a:noFill/>
                </a:ln>
                <a:solidFill>
                  <a:schemeClr val="bg2"/>
                </a:solidFill>
                <a:effectLst/>
                <a:latin typeface="Arial" panose="020B0604020202020204" pitchFamily="34" charset="0"/>
              </a:rPr>
              <a:t>introduction</a:t>
            </a:r>
            <a:endParaRPr kumimoji="0" lang="de-DE" altLang="de-DE" sz="2400" i="0" u="none" strike="noStrike" cap="none" normalizeH="0" baseline="0" dirty="0">
              <a:ln>
                <a:noFill/>
              </a:ln>
              <a:solidFill>
                <a:schemeClr val="bg2"/>
              </a:solidFill>
              <a:effectLst/>
              <a:latin typeface="Arial" panose="020B0604020202020204" pitchFamily="34" charset="0"/>
            </a:endParaRPr>
          </a:p>
          <a:p>
            <a:pPr marL="742950" lvl="1" indent="-285750" eaLnBrk="0" fontAlgn="base" hangingPunct="0">
              <a:lnSpc>
                <a:spcPct val="150000"/>
              </a:lnSpc>
              <a:spcBef>
                <a:spcPct val="0"/>
              </a:spcBef>
              <a:spcAft>
                <a:spcPct val="0"/>
              </a:spcAft>
              <a:buFont typeface="Arial" panose="020B0604020202020204" pitchFamily="34" charset="0"/>
              <a:buChar char="•"/>
            </a:pPr>
            <a:r>
              <a:rPr lang="de-DE" altLang="de-DE" sz="2400" dirty="0">
                <a:solidFill>
                  <a:schemeClr val="bg2"/>
                </a:solidFill>
                <a:latin typeface="Arial" panose="020B0604020202020204" pitchFamily="34" charset="0"/>
              </a:rPr>
              <a:t>Short </a:t>
            </a:r>
            <a:r>
              <a:rPr lang="de-DE" altLang="de-DE" sz="2400" dirty="0" err="1">
                <a:solidFill>
                  <a:schemeClr val="bg2"/>
                </a:solidFill>
                <a:latin typeface="Arial" panose="020B0604020202020204" pitchFamily="34" charset="0"/>
              </a:rPr>
              <a:t>presentation</a:t>
            </a:r>
            <a:r>
              <a:rPr lang="de-DE" altLang="de-DE" sz="2400" dirty="0">
                <a:solidFill>
                  <a:schemeClr val="bg2"/>
                </a:solidFill>
                <a:latin typeface="Arial" panose="020B0604020202020204" pitchFamily="34" charset="0"/>
              </a:rPr>
              <a:t> </a:t>
            </a:r>
            <a:r>
              <a:rPr lang="de-DE" altLang="de-DE" sz="2400" dirty="0" err="1">
                <a:solidFill>
                  <a:schemeClr val="bg2"/>
                </a:solidFill>
                <a:latin typeface="Arial" panose="020B0604020202020204" pitchFamily="34" charset="0"/>
              </a:rPr>
              <a:t>of</a:t>
            </a:r>
            <a:r>
              <a:rPr lang="de-DE" altLang="de-DE" sz="2400" dirty="0">
                <a:solidFill>
                  <a:schemeClr val="bg2"/>
                </a:solidFill>
                <a:latin typeface="Arial" panose="020B0604020202020204" pitchFamily="34" charset="0"/>
              </a:rPr>
              <a:t> SHIFT</a:t>
            </a:r>
          </a:p>
          <a:p>
            <a:pPr marL="742950" lvl="1" indent="-285750" eaLnBrk="0" fontAlgn="base" hangingPunct="0">
              <a:lnSpc>
                <a:spcPct val="150000"/>
              </a:lnSpc>
              <a:spcBef>
                <a:spcPct val="0"/>
              </a:spcBef>
              <a:spcAft>
                <a:spcPct val="0"/>
              </a:spcAft>
              <a:buFont typeface="Arial" panose="020B0604020202020204" pitchFamily="34" charset="0"/>
              <a:buChar char="•"/>
            </a:pPr>
            <a:r>
              <a:rPr kumimoji="0" lang="de-DE" altLang="de-DE" sz="2400" i="0" u="none" strike="noStrike" cap="none" normalizeH="0" baseline="0" dirty="0" err="1">
                <a:ln>
                  <a:noFill/>
                </a:ln>
                <a:solidFill>
                  <a:schemeClr val="bg2"/>
                </a:solidFill>
                <a:effectLst/>
                <a:latin typeface="Arial" panose="020B0604020202020204" pitchFamily="34" charset="0"/>
              </a:rPr>
              <a:t>Introduction</a:t>
            </a:r>
            <a:r>
              <a:rPr kumimoji="0" lang="de-DE" altLang="de-DE" sz="2400" i="0" u="none" strike="noStrike" cap="none" normalizeH="0" baseline="0" dirty="0">
                <a:ln>
                  <a:noFill/>
                </a:ln>
                <a:solidFill>
                  <a:schemeClr val="bg2"/>
                </a:solidFill>
                <a:effectLst/>
                <a:latin typeface="Arial" panose="020B0604020202020204" pitchFamily="34" charset="0"/>
              </a:rPr>
              <a:t> </a:t>
            </a:r>
            <a:r>
              <a:rPr kumimoji="0" lang="de-DE" altLang="de-DE" sz="2400" i="0" u="none" strike="noStrike" cap="none" normalizeH="0" baseline="0" dirty="0" err="1">
                <a:ln>
                  <a:noFill/>
                </a:ln>
                <a:solidFill>
                  <a:schemeClr val="bg2"/>
                </a:solidFill>
                <a:effectLst/>
                <a:latin typeface="Arial" panose="020B0604020202020204" pitchFamily="34" charset="0"/>
              </a:rPr>
              <a:t>of</a:t>
            </a:r>
            <a:r>
              <a:rPr kumimoji="0" lang="de-DE" altLang="de-DE" sz="2400" i="0" u="none" strike="noStrike" cap="none" normalizeH="0" baseline="0" dirty="0">
                <a:ln>
                  <a:noFill/>
                </a:ln>
                <a:solidFill>
                  <a:schemeClr val="bg2"/>
                </a:solidFill>
                <a:effectLst/>
                <a:latin typeface="Arial" panose="020B0604020202020204" pitchFamily="34" charset="0"/>
              </a:rPr>
              <a:t> </a:t>
            </a:r>
            <a:r>
              <a:rPr kumimoji="0" lang="de-DE" altLang="de-DE" sz="2400" i="0" strike="noStrike" cap="none" normalizeH="0" baseline="0" dirty="0" err="1">
                <a:ln>
                  <a:noFill/>
                </a:ln>
                <a:solidFill>
                  <a:schemeClr val="bg2"/>
                </a:solidFill>
                <a:effectLst/>
                <a:latin typeface="Arial" panose="020B0604020202020204" pitchFamily="34" charset="0"/>
              </a:rPr>
              <a:t>the</a:t>
            </a:r>
            <a:r>
              <a:rPr kumimoji="0" lang="de-DE" altLang="de-DE" sz="2400" i="0" strike="noStrike" cap="none" normalizeH="0" baseline="0" dirty="0">
                <a:ln>
                  <a:noFill/>
                </a:ln>
                <a:solidFill>
                  <a:schemeClr val="bg2"/>
                </a:solidFill>
                <a:effectLst/>
                <a:latin typeface="Arial" panose="020B0604020202020204" pitchFamily="34" charset="0"/>
              </a:rPr>
              <a:t> </a:t>
            </a:r>
            <a:r>
              <a:rPr kumimoji="0" lang="de-DE" altLang="de-DE" sz="2400" i="0" strike="noStrike" cap="none" normalizeH="0" baseline="0" dirty="0">
                <a:ln>
                  <a:noFill/>
                </a:ln>
                <a:solidFill>
                  <a:srgbClr val="FF7E67"/>
                </a:solidFill>
                <a:effectLst/>
                <a:latin typeface="Arial" panose="020B0604020202020204" pitchFamily="34" charset="0"/>
              </a:rPr>
              <a:t>SHIFT </a:t>
            </a:r>
            <a:r>
              <a:rPr lang="de-DE" altLang="de-DE" sz="2400" dirty="0">
                <a:solidFill>
                  <a:srgbClr val="FF7E67"/>
                </a:solidFill>
                <a:latin typeface="Arial" panose="020B0604020202020204" pitchFamily="34" charset="0"/>
              </a:rPr>
              <a:t>WP</a:t>
            </a:r>
            <a:r>
              <a:rPr kumimoji="0" lang="de-DE" altLang="de-DE" sz="2400" i="0" strike="noStrike" cap="none" normalizeH="0" baseline="0" dirty="0">
                <a:ln>
                  <a:noFill/>
                </a:ln>
                <a:solidFill>
                  <a:schemeClr val="bg2"/>
                </a:solidFill>
                <a:effectLst/>
                <a:latin typeface="Arial" panose="020B0604020202020204" pitchFamily="34" charset="0"/>
              </a:rPr>
              <a:t> Climate Action </a:t>
            </a:r>
          </a:p>
          <a:p>
            <a:pPr marL="742950" lvl="1" indent="-285750" eaLnBrk="0" fontAlgn="base" hangingPunct="0">
              <a:lnSpc>
                <a:spcPct val="150000"/>
              </a:lnSpc>
              <a:spcBef>
                <a:spcPct val="0"/>
              </a:spcBef>
              <a:spcAft>
                <a:spcPct val="0"/>
              </a:spcAft>
              <a:buFont typeface="Arial" panose="020B0604020202020204" pitchFamily="34" charset="0"/>
              <a:buChar char="•"/>
            </a:pPr>
            <a:r>
              <a:rPr kumimoji="0" lang="de-DE" altLang="de-DE" sz="2400" i="0" u="none" strike="noStrike" cap="none" normalizeH="0" baseline="0" dirty="0" err="1">
                <a:ln>
                  <a:noFill/>
                </a:ln>
                <a:solidFill>
                  <a:schemeClr val="bg2"/>
                </a:solidFill>
                <a:effectLst/>
                <a:latin typeface="Arial" panose="020B0604020202020204" pitchFamily="34" charset="0"/>
              </a:rPr>
              <a:t>Introduction</a:t>
            </a:r>
            <a:r>
              <a:rPr kumimoji="0" lang="de-DE" altLang="de-DE" sz="2400" i="0" u="none" strike="noStrike" cap="none" normalizeH="0" baseline="0" dirty="0">
                <a:ln>
                  <a:noFill/>
                </a:ln>
                <a:solidFill>
                  <a:schemeClr val="bg2"/>
                </a:solidFill>
                <a:effectLst/>
                <a:latin typeface="Arial" panose="020B0604020202020204" pitchFamily="34" charset="0"/>
              </a:rPr>
              <a:t> </a:t>
            </a:r>
            <a:r>
              <a:rPr kumimoji="0" lang="de-DE" altLang="de-DE" sz="2400" i="0" u="none" strike="noStrike" cap="none" normalizeH="0" baseline="0" dirty="0" err="1">
                <a:ln>
                  <a:noFill/>
                </a:ln>
                <a:solidFill>
                  <a:schemeClr val="bg2"/>
                </a:solidFill>
                <a:effectLst/>
                <a:latin typeface="Arial" panose="020B0604020202020204" pitchFamily="34" charset="0"/>
              </a:rPr>
              <a:t>certificate</a:t>
            </a:r>
            <a:r>
              <a:rPr kumimoji="0" lang="de-DE" altLang="de-DE" sz="2400" i="0" u="none" strike="noStrike" cap="none" normalizeH="0" baseline="0" dirty="0">
                <a:ln>
                  <a:noFill/>
                </a:ln>
                <a:solidFill>
                  <a:schemeClr val="bg2"/>
                </a:solidFill>
                <a:effectLst/>
                <a:latin typeface="Arial" panose="020B0604020202020204" pitchFamily="34" charset="0"/>
              </a:rPr>
              <a:t> </a:t>
            </a:r>
            <a:r>
              <a:rPr kumimoji="0" lang="de-DE" altLang="de-DE" sz="2400" i="0" u="none" strike="noStrike" cap="none" normalizeH="0" baseline="0" dirty="0" err="1">
                <a:ln>
                  <a:noFill/>
                </a:ln>
                <a:solidFill>
                  <a:schemeClr val="bg2"/>
                </a:solidFill>
                <a:effectLst/>
                <a:latin typeface="Arial" panose="020B0604020202020204" pitchFamily="34" charset="0"/>
              </a:rPr>
              <a:t>for</a:t>
            </a:r>
            <a:r>
              <a:rPr kumimoji="0" lang="de-DE" altLang="de-DE" sz="2400" i="0" u="none" strike="noStrike" cap="none" normalizeH="0" baseline="0" dirty="0">
                <a:ln>
                  <a:noFill/>
                </a:ln>
                <a:solidFill>
                  <a:schemeClr val="bg2"/>
                </a:solidFill>
                <a:effectLst/>
                <a:latin typeface="Arial" panose="020B0604020202020204" pitchFamily="34" charset="0"/>
              </a:rPr>
              <a:t> </a:t>
            </a:r>
            <a:r>
              <a:rPr kumimoji="0" lang="de-DE" altLang="de-DE" sz="2400" i="0" u="none" strike="noStrike" cap="none" normalizeH="0" baseline="0" dirty="0" err="1">
                <a:ln>
                  <a:noFill/>
                </a:ln>
                <a:solidFill>
                  <a:schemeClr val="bg2"/>
                </a:solidFill>
                <a:effectLst/>
                <a:latin typeface="Arial" panose="020B0604020202020204" pitchFamily="34" charset="0"/>
              </a:rPr>
              <a:t>cultural</a:t>
            </a:r>
            <a:r>
              <a:rPr kumimoji="0" lang="de-DE" altLang="de-DE" sz="2400" i="0" u="none" strike="noStrike" cap="none" normalizeH="0" baseline="0" dirty="0">
                <a:ln>
                  <a:noFill/>
                </a:ln>
                <a:solidFill>
                  <a:schemeClr val="bg2"/>
                </a:solidFill>
                <a:effectLst/>
                <a:latin typeface="Arial" panose="020B0604020202020204" pitchFamily="34" charset="0"/>
              </a:rPr>
              <a:t> </a:t>
            </a:r>
            <a:r>
              <a:rPr kumimoji="0" lang="de-DE" altLang="de-DE" sz="2400" i="0" u="none" strike="noStrike" cap="none" normalizeH="0" baseline="0" dirty="0" err="1">
                <a:ln>
                  <a:noFill/>
                </a:ln>
                <a:solidFill>
                  <a:schemeClr val="bg2"/>
                </a:solidFill>
                <a:effectLst/>
                <a:latin typeface="Arial" panose="020B0604020202020204" pitchFamily="34" charset="0"/>
              </a:rPr>
              <a:t>networks</a:t>
            </a:r>
            <a:endParaRPr kumimoji="0" lang="de-DE" altLang="de-DE" sz="2400" i="0" u="none" strike="noStrike" cap="none" normalizeH="0" baseline="0" dirty="0">
              <a:ln>
                <a:noFill/>
              </a:ln>
              <a:solidFill>
                <a:schemeClr val="bg2"/>
              </a:solidFill>
              <a:effectLst/>
              <a:latin typeface="Arial" panose="020B0604020202020204" pitchFamily="34" charset="0"/>
            </a:endParaRPr>
          </a:p>
          <a:p>
            <a:pPr marL="742950" lvl="1" indent="-285750" eaLnBrk="0" fontAlgn="base" hangingPunct="0">
              <a:lnSpc>
                <a:spcPct val="150000"/>
              </a:lnSpc>
              <a:spcBef>
                <a:spcPct val="0"/>
              </a:spcBef>
              <a:spcAft>
                <a:spcPct val="0"/>
              </a:spcAft>
              <a:buFont typeface="Arial" panose="020B0604020202020204" pitchFamily="34" charset="0"/>
              <a:buChar char="•"/>
            </a:pPr>
            <a:r>
              <a:rPr kumimoji="0" lang="de-DE" altLang="de-DE" sz="2400" i="0" u="none" strike="noStrike" cap="none" normalizeH="0" baseline="0" dirty="0" err="1">
                <a:ln>
                  <a:noFill/>
                </a:ln>
                <a:solidFill>
                  <a:schemeClr val="bg2"/>
                </a:solidFill>
                <a:effectLst/>
                <a:latin typeface="Arial" panose="020B0604020202020204" pitchFamily="34" charset="0"/>
              </a:rPr>
              <a:t>Presentation</a:t>
            </a:r>
            <a:r>
              <a:rPr kumimoji="0" lang="de-DE" altLang="de-DE" sz="2400" i="0" u="none" strike="noStrike" cap="none" normalizeH="0" baseline="0" dirty="0">
                <a:ln>
                  <a:noFill/>
                </a:ln>
                <a:solidFill>
                  <a:schemeClr val="bg2"/>
                </a:solidFill>
                <a:effectLst/>
                <a:latin typeface="Arial" panose="020B0604020202020204" pitchFamily="34" charset="0"/>
              </a:rPr>
              <a:t> </a:t>
            </a:r>
            <a:r>
              <a:rPr kumimoji="0" lang="de-DE" altLang="de-DE" sz="2400" i="0" u="none" strike="noStrike" cap="none" normalizeH="0" baseline="0" dirty="0" err="1">
                <a:ln>
                  <a:noFill/>
                </a:ln>
                <a:solidFill>
                  <a:schemeClr val="bg2"/>
                </a:solidFill>
                <a:effectLst/>
                <a:latin typeface="Arial" panose="020B0604020202020204" pitchFamily="34" charset="0"/>
              </a:rPr>
              <a:t>of</a:t>
            </a:r>
            <a:r>
              <a:rPr kumimoji="0" lang="de-DE" altLang="de-DE" sz="2400" i="0" u="none" strike="noStrike" cap="none" normalizeH="0" baseline="0" dirty="0">
                <a:ln>
                  <a:noFill/>
                </a:ln>
                <a:solidFill>
                  <a:schemeClr val="bg2"/>
                </a:solidFill>
                <a:effectLst/>
                <a:latin typeface="Arial" panose="020B0604020202020204" pitchFamily="34" charset="0"/>
              </a:rPr>
              <a:t> </a:t>
            </a:r>
            <a:r>
              <a:rPr kumimoji="0" lang="de-DE" altLang="de-DE" sz="2400" i="0" u="none" strike="noStrike" cap="none" normalizeH="0" baseline="0" dirty="0">
                <a:ln>
                  <a:noFill/>
                </a:ln>
                <a:solidFill>
                  <a:srgbClr val="FF7E67"/>
                </a:solidFill>
                <a:effectLst/>
                <a:latin typeface="Arial" panose="020B0604020202020204" pitchFamily="34" charset="0"/>
              </a:rPr>
              <a:t>draft "</a:t>
            </a:r>
            <a:r>
              <a:rPr kumimoji="0" lang="de-DE" altLang="de-DE" sz="2400" i="0" u="none" strike="noStrike" cap="none" normalizeH="0" baseline="0" dirty="0" err="1">
                <a:ln>
                  <a:noFill/>
                </a:ln>
                <a:solidFill>
                  <a:srgbClr val="FF7E67"/>
                </a:solidFill>
                <a:effectLst/>
                <a:latin typeface="Arial" panose="020B0604020202020204" pitchFamily="34" charset="0"/>
              </a:rPr>
              <a:t>request</a:t>
            </a:r>
            <a:r>
              <a:rPr kumimoji="0" lang="de-DE" altLang="de-DE" sz="2400" i="0" u="none" strike="noStrike" cap="none" normalizeH="0" baseline="0" dirty="0">
                <a:ln>
                  <a:noFill/>
                </a:ln>
                <a:solidFill>
                  <a:srgbClr val="FF7E67"/>
                </a:solidFill>
                <a:effectLst/>
                <a:latin typeface="Arial" panose="020B0604020202020204" pitchFamily="34" charset="0"/>
              </a:rPr>
              <a:t> </a:t>
            </a:r>
            <a:r>
              <a:rPr kumimoji="0" lang="de-DE" altLang="de-DE" sz="2400" i="0" u="none" strike="noStrike" cap="none" normalizeH="0" baseline="0" dirty="0" err="1">
                <a:ln>
                  <a:noFill/>
                </a:ln>
                <a:solidFill>
                  <a:srgbClr val="FF7E67"/>
                </a:solidFill>
                <a:effectLst/>
                <a:latin typeface="Arial" panose="020B0604020202020204" pitchFamily="34" charset="0"/>
              </a:rPr>
              <a:t>for</a:t>
            </a:r>
            <a:r>
              <a:rPr kumimoji="0" lang="de-DE" altLang="de-DE" sz="2400" i="0" u="none" strike="noStrike" cap="none" normalizeH="0" baseline="0" dirty="0">
                <a:ln>
                  <a:noFill/>
                </a:ln>
                <a:solidFill>
                  <a:srgbClr val="FF7E67"/>
                </a:solidFill>
                <a:effectLst/>
                <a:latin typeface="Arial" panose="020B0604020202020204" pitchFamily="34" charset="0"/>
              </a:rPr>
              <a:t> </a:t>
            </a:r>
            <a:r>
              <a:rPr kumimoji="0" lang="de-DE" altLang="de-DE" sz="2400" i="0" u="none" strike="noStrike" cap="none" normalizeH="0" baseline="0" dirty="0" err="1">
                <a:ln>
                  <a:noFill/>
                </a:ln>
                <a:solidFill>
                  <a:srgbClr val="FF7E67"/>
                </a:solidFill>
                <a:effectLst/>
                <a:latin typeface="Arial" panose="020B0604020202020204" pitchFamily="34" charset="0"/>
              </a:rPr>
              <a:t>proposal</a:t>
            </a:r>
            <a:r>
              <a:rPr kumimoji="0" lang="de-DE" altLang="de-DE" sz="2400" i="0" u="none" strike="noStrike" cap="none" normalizeH="0" baseline="0" dirty="0">
                <a:ln>
                  <a:noFill/>
                </a:ln>
                <a:solidFill>
                  <a:schemeClr val="bg2"/>
                </a:solidFill>
                <a:effectLst/>
                <a:latin typeface="Arial" panose="020B0604020202020204" pitchFamily="34" charset="0"/>
              </a:rPr>
              <a:t>"</a:t>
            </a:r>
          </a:p>
          <a:p>
            <a:pPr marL="800100" lvl="1" indent="-342900" eaLnBrk="0" fontAlgn="base" hangingPunct="0">
              <a:lnSpc>
                <a:spcPct val="150000"/>
              </a:lnSpc>
              <a:spcBef>
                <a:spcPct val="0"/>
              </a:spcBef>
              <a:spcAft>
                <a:spcPct val="0"/>
              </a:spcAft>
              <a:buFont typeface="Arial" panose="020B0604020202020204" pitchFamily="34" charset="0"/>
              <a:buChar char="•"/>
            </a:pPr>
            <a:r>
              <a:rPr kumimoji="0" lang="de-DE" altLang="de-DE" sz="2400" i="0" u="none" strike="noStrike" cap="none" normalizeH="0" baseline="0" dirty="0">
                <a:ln>
                  <a:noFill/>
                </a:ln>
                <a:solidFill>
                  <a:srgbClr val="FF7E67"/>
                </a:solidFill>
                <a:effectLst/>
                <a:latin typeface="Arial" panose="020B0604020202020204" pitchFamily="34" charset="0"/>
              </a:rPr>
              <a:t>List </a:t>
            </a:r>
            <a:r>
              <a:rPr kumimoji="0" lang="de-DE" altLang="de-DE" sz="2400" i="0" u="none" strike="noStrike" cap="none" normalizeH="0" baseline="0" dirty="0" err="1">
                <a:ln>
                  <a:noFill/>
                </a:ln>
                <a:solidFill>
                  <a:srgbClr val="FF7E67"/>
                </a:solidFill>
                <a:effectLst/>
                <a:latin typeface="Arial" panose="020B0604020202020204" pitchFamily="34" charset="0"/>
              </a:rPr>
              <a:t>of</a:t>
            </a:r>
            <a:r>
              <a:rPr kumimoji="0" lang="de-DE" altLang="de-DE" sz="2400" i="0" u="none" strike="noStrike" cap="none" normalizeH="0" baseline="0" dirty="0">
                <a:ln>
                  <a:noFill/>
                </a:ln>
                <a:solidFill>
                  <a:srgbClr val="FF7E67"/>
                </a:solidFill>
                <a:effectLst/>
                <a:latin typeface="Arial" panose="020B0604020202020204" pitchFamily="34" charset="0"/>
              </a:rPr>
              <a:t> potential expert </a:t>
            </a:r>
            <a:r>
              <a:rPr kumimoji="0" lang="de-DE" altLang="de-DE" sz="2400" i="0" u="none" strike="noStrike" cap="none" normalizeH="0" baseline="0" dirty="0" err="1">
                <a:ln>
                  <a:noFill/>
                </a:ln>
                <a:solidFill>
                  <a:schemeClr val="bg2"/>
                </a:solidFill>
                <a:effectLst/>
                <a:latin typeface="Arial" panose="020B0604020202020204" pitchFamily="34" charset="0"/>
              </a:rPr>
              <a:t>organisation</a:t>
            </a:r>
            <a:endParaRPr lang="de-DE" altLang="de-DE" sz="2400" dirty="0">
              <a:solidFill>
                <a:schemeClr val="bg2"/>
              </a:solidFill>
              <a:latin typeface="Arial" panose="020B0604020202020204" pitchFamily="34" charset="0"/>
            </a:endParaRPr>
          </a:p>
          <a:p>
            <a:pPr marL="800100" lvl="1" indent="-342900" eaLnBrk="0" fontAlgn="base" hangingPunct="0">
              <a:lnSpc>
                <a:spcPct val="150000"/>
              </a:lnSpc>
              <a:spcBef>
                <a:spcPct val="0"/>
              </a:spcBef>
              <a:spcAft>
                <a:spcPct val="0"/>
              </a:spcAft>
              <a:buFont typeface="Arial" panose="020B0604020202020204" pitchFamily="34" charset="0"/>
              <a:buChar char="•"/>
            </a:pPr>
            <a:r>
              <a:rPr kumimoji="0" lang="de-DE" altLang="de-DE" sz="2400" i="0" u="none" strike="noStrike" cap="none" normalizeH="0" baseline="0" dirty="0">
                <a:ln>
                  <a:noFill/>
                </a:ln>
                <a:solidFill>
                  <a:schemeClr val="bg2"/>
                </a:solidFill>
                <a:effectLst/>
                <a:latin typeface="Arial" panose="020B0604020202020204" pitchFamily="34" charset="0"/>
              </a:rPr>
              <a:t>Financial </a:t>
            </a:r>
            <a:r>
              <a:rPr kumimoji="0" lang="de-DE" altLang="de-DE" sz="2400" i="0" u="none" strike="noStrike" cap="none" normalizeH="0" baseline="0" dirty="0" err="1">
                <a:ln>
                  <a:noFill/>
                </a:ln>
                <a:solidFill>
                  <a:schemeClr val="bg2"/>
                </a:solidFill>
                <a:effectLst/>
                <a:latin typeface="Arial" panose="020B0604020202020204" pitchFamily="34" charset="0"/>
              </a:rPr>
              <a:t>Aspects</a:t>
            </a:r>
            <a:endParaRPr lang="de-DE" altLang="de-DE" sz="2400" dirty="0">
              <a:solidFill>
                <a:schemeClr val="bg2"/>
              </a:solidFill>
              <a:latin typeface="Arial" panose="020B0604020202020204" pitchFamily="34" charset="0"/>
            </a:endParaRPr>
          </a:p>
          <a:p>
            <a:pPr marL="800100" lvl="1" indent="-342900" eaLnBrk="0" fontAlgn="base" hangingPunct="0">
              <a:lnSpc>
                <a:spcPct val="150000"/>
              </a:lnSpc>
              <a:spcBef>
                <a:spcPct val="0"/>
              </a:spcBef>
              <a:spcAft>
                <a:spcPct val="0"/>
              </a:spcAft>
              <a:buFont typeface="Arial" panose="020B0604020202020204" pitchFamily="34" charset="0"/>
              <a:buChar char="•"/>
            </a:pPr>
            <a:r>
              <a:rPr kumimoji="0" lang="de-DE" altLang="de-DE" sz="2400" i="0" u="none" strike="noStrike" cap="none" normalizeH="0" baseline="0" dirty="0">
                <a:ln>
                  <a:noFill/>
                </a:ln>
                <a:solidFill>
                  <a:schemeClr val="bg2"/>
                </a:solidFill>
                <a:effectLst/>
                <a:latin typeface="Arial" panose="020B0604020202020204" pitchFamily="34" charset="0"/>
              </a:rPr>
              <a:t>Administrati</a:t>
            </a:r>
            <a:r>
              <a:rPr kumimoji="0" lang="de-DE" altLang="de-DE" i="0" u="none" strike="noStrike" cap="none" normalizeH="0" baseline="0" dirty="0">
                <a:ln>
                  <a:noFill/>
                </a:ln>
                <a:solidFill>
                  <a:schemeClr val="bg2"/>
                </a:solidFill>
                <a:effectLst/>
                <a:latin typeface="Arial" panose="020B0604020202020204" pitchFamily="34" charset="0"/>
              </a:rPr>
              <a:t>on </a:t>
            </a:r>
            <a:r>
              <a:rPr lang="de-DE" altLang="de-DE" sz="2400" dirty="0">
                <a:solidFill>
                  <a:schemeClr val="bg2"/>
                </a:solidFill>
                <a:latin typeface="Arial" panose="020B0604020202020204" pitchFamily="34" charset="0"/>
              </a:rPr>
              <a:t>and </a:t>
            </a:r>
            <a:r>
              <a:rPr lang="de-DE" altLang="de-DE" sz="2400" dirty="0" err="1">
                <a:solidFill>
                  <a:schemeClr val="bg2"/>
                </a:solidFill>
                <a:latin typeface="Arial" panose="020B0604020202020204" pitchFamily="34" charset="0"/>
              </a:rPr>
              <a:t>governance</a:t>
            </a:r>
            <a:endParaRPr lang="de-DE" altLang="de-DE" sz="2400" dirty="0">
              <a:solidFill>
                <a:schemeClr val="bg2"/>
              </a:solidFill>
              <a:latin typeface="Arial" panose="020B0604020202020204" pitchFamily="34" charset="0"/>
            </a:endParaRPr>
          </a:p>
        </p:txBody>
      </p:sp>
    </p:spTree>
    <p:extLst>
      <p:ext uri="{BB962C8B-B14F-4D97-AF65-F5344CB8AC3E}">
        <p14:creationId xmlns:p14="http://schemas.microsoft.com/office/powerpoint/2010/main" val="352271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312A9EF-29A5-4BB1-AAEF-E953D4C48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19" y="2141684"/>
            <a:ext cx="1869092" cy="881143"/>
          </a:xfrm>
          <a:prstGeom prst="rect">
            <a:avLst/>
          </a:prstGeom>
        </p:spPr>
      </p:pic>
      <p:pic>
        <p:nvPicPr>
          <p:cNvPr id="5" name="Grafik 4">
            <a:extLst>
              <a:ext uri="{FF2B5EF4-FFF2-40B4-BE49-F238E27FC236}">
                <a16:creationId xmlns:a16="http://schemas.microsoft.com/office/drawing/2014/main" id="{E9071256-1B51-48CE-BB2F-7B71C753A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577" y="2926992"/>
            <a:ext cx="1534220" cy="723275"/>
          </a:xfrm>
          <a:prstGeom prst="rect">
            <a:avLst/>
          </a:prstGeom>
        </p:spPr>
      </p:pic>
      <p:pic>
        <p:nvPicPr>
          <p:cNvPr id="6" name="Grafik 5">
            <a:extLst>
              <a:ext uri="{FF2B5EF4-FFF2-40B4-BE49-F238E27FC236}">
                <a16:creationId xmlns:a16="http://schemas.microsoft.com/office/drawing/2014/main" id="{80AC16A8-69A5-4103-823B-E2A25385CE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327" y="1242553"/>
            <a:ext cx="1932084" cy="910840"/>
          </a:xfrm>
          <a:prstGeom prst="rect">
            <a:avLst/>
          </a:prstGeom>
        </p:spPr>
      </p:pic>
      <p:pic>
        <p:nvPicPr>
          <p:cNvPr id="8" name="Grafik 7">
            <a:extLst>
              <a:ext uri="{FF2B5EF4-FFF2-40B4-BE49-F238E27FC236}">
                <a16:creationId xmlns:a16="http://schemas.microsoft.com/office/drawing/2014/main" id="{82ACF65C-7AE8-43AC-9568-FE21BACC9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394" y="4414212"/>
            <a:ext cx="1534221" cy="723275"/>
          </a:xfrm>
          <a:prstGeom prst="rect">
            <a:avLst/>
          </a:prstGeom>
        </p:spPr>
      </p:pic>
      <p:pic>
        <p:nvPicPr>
          <p:cNvPr id="9" name="Grafik 8">
            <a:extLst>
              <a:ext uri="{FF2B5EF4-FFF2-40B4-BE49-F238E27FC236}">
                <a16:creationId xmlns:a16="http://schemas.microsoft.com/office/drawing/2014/main" id="{5159BB7F-605C-4BF2-99FB-3A1F189BAE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755" y="3639551"/>
            <a:ext cx="1534220" cy="723275"/>
          </a:xfrm>
          <a:prstGeom prst="rect">
            <a:avLst/>
          </a:prstGeom>
        </p:spPr>
      </p:pic>
      <p:pic>
        <p:nvPicPr>
          <p:cNvPr id="10" name="Grafik 9">
            <a:extLst>
              <a:ext uri="{FF2B5EF4-FFF2-40B4-BE49-F238E27FC236}">
                <a16:creationId xmlns:a16="http://schemas.microsoft.com/office/drawing/2014/main" id="{BCAACF35-6E6F-4D62-BAB5-0B06070625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583" y="5101575"/>
            <a:ext cx="1644208" cy="775128"/>
          </a:xfrm>
          <a:prstGeom prst="rect">
            <a:avLst/>
          </a:prstGeom>
        </p:spPr>
      </p:pic>
      <p:pic>
        <p:nvPicPr>
          <p:cNvPr id="11" name="Grafik 10">
            <a:extLst>
              <a:ext uri="{FF2B5EF4-FFF2-40B4-BE49-F238E27FC236}">
                <a16:creationId xmlns:a16="http://schemas.microsoft.com/office/drawing/2014/main" id="{B689B9BB-C2FD-4B30-AE01-C1BDAD5888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560" y="125238"/>
            <a:ext cx="2232248" cy="1052346"/>
          </a:xfrm>
          <a:prstGeom prst="rect">
            <a:avLst/>
          </a:prstGeom>
        </p:spPr>
      </p:pic>
      <p:pic>
        <p:nvPicPr>
          <p:cNvPr id="12" name="Grafik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1600" y="735048"/>
            <a:ext cx="9236035" cy="5387904"/>
          </a:xfrm>
          <a:prstGeom prst="rect">
            <a:avLst/>
          </a:prstGeom>
        </p:spPr>
      </p:pic>
      <p:grpSp>
        <p:nvGrpSpPr>
          <p:cNvPr id="17" name="Gruppieren 16"/>
          <p:cNvGrpSpPr/>
          <p:nvPr/>
        </p:nvGrpSpPr>
        <p:grpSpPr>
          <a:xfrm>
            <a:off x="2146315" y="-288032"/>
            <a:ext cx="7034197" cy="7173416"/>
            <a:chOff x="2339752" y="-4168"/>
            <a:chExt cx="6804248" cy="6889552"/>
          </a:xfrm>
        </p:grpSpPr>
        <p:pic>
          <p:nvPicPr>
            <p:cNvPr id="2" name="Grafik 1"/>
            <p:cNvPicPr>
              <a:picLocks noChangeAspect="1"/>
            </p:cNvPicPr>
            <p:nvPr/>
          </p:nvPicPr>
          <p:blipFill rotWithShape="1">
            <a:blip r:embed="rId11" cstate="print">
              <a:extLst>
                <a:ext uri="{28A0092B-C50C-407E-A947-70E740481C1C}">
                  <a14:useLocalDpi xmlns:a14="http://schemas.microsoft.com/office/drawing/2010/main" val="0"/>
                </a:ext>
              </a:extLst>
            </a:blip>
            <a:srcRect l="12789" r="12985"/>
            <a:stretch/>
          </p:blipFill>
          <p:spPr>
            <a:xfrm>
              <a:off x="2339752" y="1549664"/>
              <a:ext cx="6787162" cy="5335720"/>
            </a:xfrm>
            <a:prstGeom prst="rect">
              <a:avLst/>
            </a:prstGeom>
          </p:spPr>
        </p:pic>
        <p:sp>
          <p:nvSpPr>
            <p:cNvPr id="3" name="Rechteck 2"/>
            <p:cNvSpPr/>
            <p:nvPr/>
          </p:nvSpPr>
          <p:spPr>
            <a:xfrm>
              <a:off x="2339752" y="1340768"/>
              <a:ext cx="680424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hteck 12"/>
            <p:cNvSpPr/>
            <p:nvPr/>
          </p:nvSpPr>
          <p:spPr>
            <a:xfrm>
              <a:off x="2339752" y="-4168"/>
              <a:ext cx="6804248" cy="13449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fik 13"/>
            <p:cNvPicPr>
              <a:picLocks noChangeAspect="1"/>
            </p:cNvPicPr>
            <p:nvPr/>
          </p:nvPicPr>
          <p:blipFill rotWithShape="1">
            <a:blip r:embed="rId11" cstate="print">
              <a:extLst>
                <a:ext uri="{28A0092B-C50C-407E-A947-70E740481C1C}">
                  <a14:useLocalDpi xmlns:a14="http://schemas.microsoft.com/office/drawing/2010/main" val="0"/>
                </a:ext>
              </a:extLst>
            </a:blip>
            <a:srcRect l="41450" t="41605" r="14696" b="26390"/>
            <a:stretch/>
          </p:blipFill>
          <p:spPr>
            <a:xfrm>
              <a:off x="5004048" y="3017433"/>
              <a:ext cx="4010025" cy="1707711"/>
            </a:xfrm>
            <a:prstGeom prst="rect">
              <a:avLst/>
            </a:prstGeom>
          </p:spPr>
        </p:pic>
        <p:sp>
          <p:nvSpPr>
            <p:cNvPr id="16" name="Rechteck 15"/>
            <p:cNvSpPr/>
            <p:nvPr/>
          </p:nvSpPr>
          <p:spPr>
            <a:xfrm>
              <a:off x="4762033" y="4947325"/>
              <a:ext cx="3266351" cy="4652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hteck 14"/>
            <p:cNvSpPr/>
            <p:nvPr/>
          </p:nvSpPr>
          <p:spPr>
            <a:xfrm>
              <a:off x="5004048" y="4653136"/>
              <a:ext cx="3888432" cy="1008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5000"/>
                </a:lnSpc>
              </a:pPr>
              <a:r>
                <a:rPr lang="de-DE" sz="2400" b="1" dirty="0">
                  <a:solidFill>
                    <a:schemeClr val="bg2"/>
                  </a:solidFill>
                  <a:latin typeface="Calibri" panose="020F0502020204030204" pitchFamily="34" charset="0"/>
                  <a:cs typeface="Calibri" panose="020F0502020204030204" pitchFamily="34" charset="0"/>
                </a:rPr>
                <a:t>SHARED INITIATIVES</a:t>
              </a:r>
            </a:p>
            <a:p>
              <a:pPr>
                <a:lnSpc>
                  <a:spcPct val="75000"/>
                </a:lnSpc>
              </a:pPr>
              <a:r>
                <a:rPr lang="de-DE" sz="2400" b="1" dirty="0">
                  <a:solidFill>
                    <a:schemeClr val="bg2"/>
                  </a:solidFill>
                  <a:latin typeface="Calibri" panose="020F0502020204030204" pitchFamily="34" charset="0"/>
                  <a:cs typeface="Calibri" panose="020F0502020204030204" pitchFamily="34" charset="0"/>
                </a:rPr>
                <a:t>FOR TRAINING</a:t>
              </a:r>
              <a:endParaRPr lang="en-GB" sz="2400" b="1" dirty="0">
                <a:solidFill>
                  <a:schemeClr val="bg2"/>
                </a:solidFill>
                <a:latin typeface="Calibri" panose="020F0502020204030204" pitchFamily="34" charset="0"/>
                <a:cs typeface="Calibri" panose="020F0502020204030204" pitchFamily="34" charset="0"/>
              </a:endParaRPr>
            </a:p>
          </p:txBody>
        </p:sp>
      </p:grpSp>
      <p:pic>
        <p:nvPicPr>
          <p:cNvPr id="19" name="Grafik 18">
            <a:extLst>
              <a:ext uri="{FF2B5EF4-FFF2-40B4-BE49-F238E27FC236}">
                <a16:creationId xmlns:a16="http://schemas.microsoft.com/office/drawing/2014/main" id="{D3C8B02F-203B-4916-A12A-16F22431DF8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0167" y="267287"/>
            <a:ext cx="910841" cy="910841"/>
          </a:xfrm>
          <a:prstGeom prst="rect">
            <a:avLst/>
          </a:prstGeom>
        </p:spPr>
      </p:pic>
      <p:pic>
        <p:nvPicPr>
          <p:cNvPr id="18" name="Grafik 17">
            <a:extLst>
              <a:ext uri="{FF2B5EF4-FFF2-40B4-BE49-F238E27FC236}">
                <a16:creationId xmlns:a16="http://schemas.microsoft.com/office/drawing/2014/main" id="{24807565-505B-4957-8B89-30270D356BE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9755" y="5926338"/>
            <a:ext cx="1644208" cy="851276"/>
          </a:xfrm>
          <a:prstGeom prst="rect">
            <a:avLst/>
          </a:prstGeom>
        </p:spPr>
      </p:pic>
    </p:spTree>
    <p:extLst>
      <p:ext uri="{BB962C8B-B14F-4D97-AF65-F5344CB8AC3E}">
        <p14:creationId xmlns:p14="http://schemas.microsoft.com/office/powerpoint/2010/main" val="69170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Y:\other_projects\SHIFT\Communication\Powerpoint presentation\Presentation_Kickoff-11.12\Photos\joe-gardner-unspla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049" t="15893" r="25956"/>
          <a:stretch/>
        </p:blipFill>
        <p:spPr bwMode="auto">
          <a:xfrm>
            <a:off x="4427983" y="1371600"/>
            <a:ext cx="4725221"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180528" y="-99392"/>
            <a:ext cx="9333732" cy="14709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1"/>
          <p:cNvSpPr>
            <a:spLocks noGrp="1"/>
          </p:cNvSpPr>
          <p:nvPr>
            <p:ph type="title"/>
          </p:nvPr>
        </p:nvSpPr>
        <p:spPr>
          <a:xfrm>
            <a:off x="2704393" y="273298"/>
            <a:ext cx="3744416" cy="820835"/>
          </a:xfrm>
        </p:spPr>
        <p:txBody>
          <a:bodyPr>
            <a:normAutofit/>
          </a:bodyPr>
          <a:lstStyle/>
          <a:p>
            <a:pPr algn="ctr"/>
            <a:r>
              <a:rPr lang="en-GB" sz="4000" b="1" dirty="0">
                <a:latin typeface="Calibri" panose="020F0502020204030204" pitchFamily="34" charset="0"/>
                <a:cs typeface="Calibri" panose="020F0502020204030204" pitchFamily="34" charset="0"/>
              </a:rPr>
              <a:t>THE AIM</a:t>
            </a:r>
            <a:endParaRPr lang="de-DE" sz="4000" dirty="0">
              <a:latin typeface="Calibri" panose="020F0502020204030204" pitchFamily="34" charset="0"/>
              <a:cs typeface="Calibri" panose="020F0502020204030204" pitchFamily="34" charset="0"/>
            </a:endParaRPr>
          </a:p>
        </p:txBody>
      </p:sp>
      <p:sp>
        <p:nvSpPr>
          <p:cNvPr id="6" name="Inhaltsplatzhalter 2"/>
          <p:cNvSpPr txBox="1">
            <a:spLocks/>
          </p:cNvSpPr>
          <p:nvPr/>
        </p:nvSpPr>
        <p:spPr>
          <a:xfrm>
            <a:off x="435413" y="2182094"/>
            <a:ext cx="3744416" cy="3744416"/>
          </a:xfrm>
          <a:prstGeom prst="rect">
            <a:avLst/>
          </a:prstGeom>
        </p:spPr>
        <p:txBody>
          <a:bodyPr vert="horz" wrap="square" lIns="91440" tIns="45720" rIns="91440" bIns="36000" rtlCol="0" anchor="b">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GB" b="1" dirty="0">
                <a:solidFill>
                  <a:schemeClr val="tx1"/>
                </a:solidFill>
                <a:latin typeface="Calibri" panose="020F0502020204030204" pitchFamily="34" charset="0"/>
                <a:cs typeface="Calibri" panose="020F0502020204030204" pitchFamily="34" charset="0"/>
              </a:rPr>
              <a:t>TRAIN CULTURAL LEADERS with regards to SDGs.</a:t>
            </a:r>
          </a:p>
          <a:p>
            <a:endParaRPr lang="en-GB" b="1"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b="1" dirty="0">
                <a:solidFill>
                  <a:schemeClr val="tx1"/>
                </a:solidFill>
                <a:latin typeface="Calibri" panose="020F0502020204030204" pitchFamily="34" charset="0"/>
                <a:cs typeface="Calibri" panose="020F0502020204030204" pitchFamily="34" charset="0"/>
              </a:rPr>
              <a:t>Enable cultural leaders to implement changes where needed.</a:t>
            </a:r>
          </a:p>
          <a:p>
            <a:endParaRPr lang="en-GB" b="1"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b="1" dirty="0">
                <a:solidFill>
                  <a:schemeClr val="tx1"/>
                </a:solidFill>
                <a:latin typeface="Calibri" panose="020F0502020204030204" pitchFamily="34" charset="0"/>
                <a:cs typeface="Calibri" panose="020F0502020204030204" pitchFamily="34" charset="0"/>
              </a:rPr>
              <a:t>Pass on the knowledge to the broader cultural sector.</a:t>
            </a:r>
            <a:endParaRPr lang="en-GB" b="1" dirty="0">
              <a:solidFill>
                <a:schemeClr val="tx1"/>
              </a:solidFill>
            </a:endParaRPr>
          </a:p>
        </p:txBody>
      </p:sp>
      <p:sp>
        <p:nvSpPr>
          <p:cNvPr id="7" name="Rechteck 6"/>
          <p:cNvSpPr/>
          <p:nvPr/>
        </p:nvSpPr>
        <p:spPr>
          <a:xfrm>
            <a:off x="4427984" y="1398984"/>
            <a:ext cx="4716016" cy="54864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921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53758" y="3075235"/>
            <a:ext cx="6329358" cy="700185"/>
          </a:xfrm>
          <a:prstGeom prst="rect">
            <a:avLst/>
          </a:prstGeom>
        </p:spPr>
      </p:pic>
      <p:pic>
        <p:nvPicPr>
          <p:cNvPr id="1028" name="Picture 4" descr="Y:\other_projects\SHIFT\Communication\Powerpoint presentation\Powerpoint Malta\pngguru.co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22" y="184967"/>
            <a:ext cx="6480720" cy="64807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other_projects\SHIFT\Communication\Powerpoint presentation\Powerpoint Malta\hiclipart.co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1946" y="1959369"/>
            <a:ext cx="2931916" cy="293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06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 y="-4168"/>
            <a:ext cx="9153205" cy="13757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1"/>
          <p:cNvSpPr>
            <a:spLocks noGrp="1"/>
          </p:cNvSpPr>
          <p:nvPr>
            <p:ph type="title"/>
          </p:nvPr>
        </p:nvSpPr>
        <p:spPr>
          <a:xfrm>
            <a:off x="2699792" y="404664"/>
            <a:ext cx="3744416" cy="648072"/>
          </a:xfrm>
        </p:spPr>
        <p:txBody>
          <a:bodyPr>
            <a:noAutofit/>
          </a:bodyPr>
          <a:lstStyle/>
          <a:p>
            <a:pPr algn="ctr"/>
            <a:r>
              <a:rPr lang="de-DE" sz="4000" b="1" dirty="0">
                <a:solidFill>
                  <a:schemeClr val="tx1"/>
                </a:solidFill>
                <a:latin typeface="Calibri" panose="020F0502020204030204" pitchFamily="34" charset="0"/>
                <a:cs typeface="Calibri" panose="020F0502020204030204" pitchFamily="34" charset="0"/>
              </a:rPr>
              <a:t>OBJECTIVES</a:t>
            </a:r>
            <a:endParaRPr lang="de-DE" sz="4000" dirty="0">
              <a:solidFill>
                <a:schemeClr val="tx1"/>
              </a:solidFill>
              <a:latin typeface="Calibri" panose="020F0502020204030204" pitchFamily="34" charset="0"/>
              <a:cs typeface="Calibri" panose="020F0502020204030204" pitchFamily="34" charset="0"/>
            </a:endParaRPr>
          </a:p>
        </p:txBody>
      </p:sp>
      <p:sp>
        <p:nvSpPr>
          <p:cNvPr id="6" name="Rechteck 5"/>
          <p:cNvSpPr/>
          <p:nvPr/>
        </p:nvSpPr>
        <p:spPr>
          <a:xfrm>
            <a:off x="1871701" y="1974299"/>
            <a:ext cx="5472608" cy="646331"/>
          </a:xfrm>
          <a:prstGeom prst="rect">
            <a:avLst/>
          </a:prstGeom>
        </p:spPr>
        <p:txBody>
          <a:bodyPr wrap="square">
            <a:spAutoFit/>
          </a:bodyPr>
          <a:lstStyle/>
          <a:p>
            <a:pPr algn="ctr"/>
            <a:r>
              <a:rPr lang="de-DE" b="1" dirty="0" err="1">
                <a:latin typeface="Calibri" panose="020F0502020204030204" pitchFamily="34" charset="0"/>
                <a:cs typeface="Calibri" panose="020F0502020204030204" pitchFamily="34" charset="0"/>
              </a:rPr>
              <a:t>Three</a:t>
            </a:r>
            <a:r>
              <a:rPr lang="de-DE" b="1" dirty="0">
                <a:latin typeface="Calibri" panose="020F0502020204030204" pitchFamily="34" charset="0"/>
                <a:cs typeface="Calibri" panose="020F0502020204030204" pitchFamily="34" charset="0"/>
              </a:rPr>
              <a:t> SDGs </a:t>
            </a:r>
            <a:r>
              <a:rPr lang="de-DE" b="1" dirty="0" err="1">
                <a:latin typeface="Calibri" panose="020F0502020204030204" pitchFamily="34" charset="0"/>
                <a:cs typeface="Calibri" panose="020F0502020204030204" pitchFamily="34" charset="0"/>
              </a:rPr>
              <a:t>have</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been</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selected</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as</a:t>
            </a:r>
            <a:r>
              <a:rPr lang="de-DE" b="1" dirty="0">
                <a:latin typeface="Calibri" panose="020F0502020204030204" pitchFamily="34" charset="0"/>
                <a:cs typeface="Calibri" panose="020F0502020204030204" pitchFamily="34" charset="0"/>
              </a:rPr>
              <a:t> a </a:t>
            </a:r>
            <a:r>
              <a:rPr lang="de-DE" b="1" dirty="0" err="1">
                <a:latin typeface="Calibri" panose="020F0502020204030204" pitchFamily="34" charset="0"/>
                <a:cs typeface="Calibri" panose="020F0502020204030204" pitchFamily="34" charset="0"/>
              </a:rPr>
              <a:t>starting</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point</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to</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activate</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and</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increase</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the</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sector‘s</a:t>
            </a:r>
            <a:r>
              <a:rPr lang="de-DE" b="1" dirty="0">
                <a:latin typeface="Calibri" panose="020F0502020204030204" pitchFamily="34" charset="0"/>
                <a:cs typeface="Calibri" panose="020F0502020204030204" pitchFamily="34" charset="0"/>
              </a:rPr>
              <a:t> </a:t>
            </a:r>
            <a:r>
              <a:rPr lang="de-DE" b="1" dirty="0" err="1">
                <a:latin typeface="Calibri" panose="020F0502020204030204" pitchFamily="34" charset="0"/>
                <a:cs typeface="Calibri" panose="020F0502020204030204" pitchFamily="34" charset="0"/>
              </a:rPr>
              <a:t>awareness</a:t>
            </a:r>
            <a:endParaRPr lang="en-GB" b="1" dirty="0">
              <a:latin typeface="Calibri" panose="020F0502020204030204" pitchFamily="34" charset="0"/>
              <a:cs typeface="Calibri" panose="020F0502020204030204" pitchFamily="34" charset="0"/>
            </a:endParaRPr>
          </a:p>
        </p:txBody>
      </p:sp>
      <p:pic>
        <p:nvPicPr>
          <p:cNvPr id="2063" name="Picture 15" descr="Y:\other_projects\SHIFT\Communication\Website\Ideen\E-WEB-Goal-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8" y="3223329"/>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other_projects\SHIFT\Communication\Website\Ideen\E-WEB-Goal-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9" y="3223329"/>
            <a:ext cx="2448271" cy="2448271"/>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Y:\other_projects\SHIFT\Communication\Website\Ideen\E-WEB-Goal-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6" y="3223329"/>
            <a:ext cx="2448272" cy="2448272"/>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D25D9870-3D81-4338-9919-7A5BF9F8AA90}"/>
              </a:ext>
            </a:extLst>
          </p:cNvPr>
          <p:cNvSpPr/>
          <p:nvPr/>
        </p:nvSpPr>
        <p:spPr>
          <a:xfrm>
            <a:off x="8964488" y="1371600"/>
            <a:ext cx="18871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2917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descr="Y:\other_projects\SHIFT\Communication\Powerpoint presentation\Powerpoint Malta\john-schnobrich-FlPc9_VocJ4-unspla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38" r="25761"/>
          <a:stretch/>
        </p:blipFill>
        <p:spPr bwMode="auto">
          <a:xfrm>
            <a:off x="-1" y="1306286"/>
            <a:ext cx="4763502" cy="5551714"/>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14513" y="-59099"/>
            <a:ext cx="9195026" cy="1365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el 1"/>
          <p:cNvSpPr>
            <a:spLocks noGrp="1"/>
          </p:cNvSpPr>
          <p:nvPr>
            <p:ph type="title"/>
          </p:nvPr>
        </p:nvSpPr>
        <p:spPr>
          <a:xfrm>
            <a:off x="2123728" y="404664"/>
            <a:ext cx="4824536" cy="648072"/>
          </a:xfrm>
        </p:spPr>
        <p:txBody>
          <a:bodyPr>
            <a:noAutofit/>
          </a:bodyPr>
          <a:lstStyle/>
          <a:p>
            <a:pPr algn="ctr"/>
            <a:r>
              <a:rPr lang="de-DE" sz="4000" b="1" dirty="0">
                <a:solidFill>
                  <a:schemeClr val="tx1"/>
                </a:solidFill>
                <a:latin typeface="Calibri" panose="020F0502020204030204" pitchFamily="34" charset="0"/>
                <a:cs typeface="Calibri" panose="020F0502020204030204" pitchFamily="34" charset="0"/>
              </a:rPr>
              <a:t>ONLINE Material</a:t>
            </a:r>
            <a:endParaRPr lang="de-DE" sz="4000" dirty="0">
              <a:solidFill>
                <a:schemeClr val="tx1"/>
              </a:solidFill>
              <a:latin typeface="Calibri" panose="020F0502020204030204" pitchFamily="34" charset="0"/>
              <a:cs typeface="Calibri" panose="020F0502020204030204" pitchFamily="34" charset="0"/>
            </a:endParaRPr>
          </a:p>
        </p:txBody>
      </p:sp>
      <p:sp>
        <p:nvSpPr>
          <p:cNvPr id="11" name="Rechteck 10"/>
          <p:cNvSpPr/>
          <p:nvPr/>
        </p:nvSpPr>
        <p:spPr>
          <a:xfrm>
            <a:off x="6387" y="1306286"/>
            <a:ext cx="4763502" cy="554773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feld 2"/>
          <p:cNvSpPr txBox="1"/>
          <p:nvPr/>
        </p:nvSpPr>
        <p:spPr>
          <a:xfrm>
            <a:off x="5328084" y="2798645"/>
            <a:ext cx="3240360" cy="1015663"/>
          </a:xfrm>
          <a:prstGeom prst="rect">
            <a:avLst/>
          </a:prstGeom>
          <a:noFill/>
        </p:spPr>
        <p:txBody>
          <a:bodyPr wrap="square" rtlCol="0">
            <a:spAutoFit/>
          </a:bodyPr>
          <a:lstStyle/>
          <a:p>
            <a:pPr algn="ctr"/>
            <a:r>
              <a:rPr lang="en-GB" sz="2000" b="1" dirty="0">
                <a:latin typeface="Calibri" panose="020F0502020204030204" pitchFamily="34" charset="0"/>
                <a:cs typeface="Calibri" panose="020F0502020204030204" pitchFamily="34" charset="0"/>
              </a:rPr>
              <a:t>Research</a:t>
            </a:r>
            <a:br>
              <a:rPr lang="en-GB" sz="2000" b="1" dirty="0">
                <a:latin typeface="Calibri" panose="020F0502020204030204" pitchFamily="34" charset="0"/>
                <a:cs typeface="Calibri" panose="020F0502020204030204" pitchFamily="34" charset="0"/>
              </a:rPr>
            </a:br>
            <a:r>
              <a:rPr lang="en-GB" sz="2000" b="1" dirty="0">
                <a:latin typeface="Calibri" panose="020F0502020204030204" pitchFamily="34" charset="0"/>
                <a:cs typeface="Calibri" panose="020F0502020204030204" pitchFamily="34" charset="0"/>
              </a:rPr>
              <a:t>Training</a:t>
            </a:r>
            <a:br>
              <a:rPr lang="en-GB" sz="2000" b="1" dirty="0">
                <a:latin typeface="Calibri" panose="020F0502020204030204" pitchFamily="34" charset="0"/>
                <a:cs typeface="Calibri" panose="020F0502020204030204" pitchFamily="34" charset="0"/>
              </a:rPr>
            </a:br>
            <a:r>
              <a:rPr lang="en-GB" sz="2000" b="1" dirty="0">
                <a:latin typeface="Calibri" panose="020F0502020204030204" pitchFamily="34" charset="0"/>
                <a:cs typeface="Calibri" panose="020F0502020204030204" pitchFamily="34" charset="0"/>
              </a:rPr>
              <a:t>Publications</a:t>
            </a:r>
            <a:endParaRPr lang="de-DE" sz="2000" dirty="0">
              <a:latin typeface="Calibri" panose="020F0502020204030204" pitchFamily="34" charset="0"/>
              <a:cs typeface="Calibri" panose="020F0502020204030204" pitchFamily="34" charset="0"/>
            </a:endParaRPr>
          </a:p>
        </p:txBody>
      </p:sp>
      <p:sp>
        <p:nvSpPr>
          <p:cNvPr id="15" name="Inhaltsplatzhalter 2"/>
          <p:cNvSpPr txBox="1">
            <a:spLocks/>
          </p:cNvSpPr>
          <p:nvPr/>
        </p:nvSpPr>
        <p:spPr>
          <a:xfrm>
            <a:off x="5508560" y="1524927"/>
            <a:ext cx="2967917" cy="395114"/>
          </a:xfrm>
          <a:prstGeom prst="rect">
            <a:avLst/>
          </a:prstGeom>
        </p:spPr>
        <p:txBody>
          <a:bodyPr vert="horz" wrap="square" lIns="91440" tIns="45720" rIns="91440" bIns="36000" rtlCol="0" anchor="b">
            <a:normAutofit/>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400" kern="1200">
                <a:solidFill>
                  <a:schemeClr val="tx1">
                    <a:tint val="75000"/>
                  </a:schemeClr>
                </a:solidFill>
                <a:latin typeface="+mn-lt"/>
                <a:ea typeface="+mn-ea"/>
                <a:cs typeface="+mn-cs"/>
              </a:defRPr>
            </a:lvl9pPr>
          </a:lstStyle>
          <a:p>
            <a:pPr algn="ctr"/>
            <a:r>
              <a:rPr lang="de-DE" b="1" dirty="0">
                <a:solidFill>
                  <a:schemeClr val="bg2"/>
                </a:solidFill>
                <a:latin typeface="Calibri" panose="020F0502020204030204" pitchFamily="34" charset="0"/>
                <a:cs typeface="Calibri" panose="020F0502020204030204" pitchFamily="34" charset="0"/>
              </a:rPr>
              <a:t>DEC. 2019 - Jan. 2022</a:t>
            </a:r>
            <a:endParaRPr lang="en-GB" b="1" dirty="0">
              <a:solidFill>
                <a:schemeClr val="bg2"/>
              </a:solidFill>
              <a:latin typeface="Calibri" panose="020F0502020204030204" pitchFamily="34" charset="0"/>
              <a:cs typeface="Calibri" panose="020F0502020204030204" pitchFamily="34" charset="0"/>
            </a:endParaRPr>
          </a:p>
        </p:txBody>
      </p:sp>
      <p:sp>
        <p:nvSpPr>
          <p:cNvPr id="12" name="Pfeil nach unten 11"/>
          <p:cNvSpPr/>
          <p:nvPr/>
        </p:nvSpPr>
        <p:spPr>
          <a:xfrm>
            <a:off x="6804248" y="2016672"/>
            <a:ext cx="288032" cy="648072"/>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51" name="Gruppieren 2050"/>
          <p:cNvGrpSpPr/>
          <p:nvPr/>
        </p:nvGrpSpPr>
        <p:grpSpPr>
          <a:xfrm>
            <a:off x="7187845" y="5654090"/>
            <a:ext cx="889154" cy="1199929"/>
            <a:chOff x="7464645" y="5654090"/>
            <a:chExt cx="889154" cy="1199929"/>
          </a:xfrm>
        </p:grpSpPr>
        <p:sp>
          <p:nvSpPr>
            <p:cNvPr id="28" name="Textfeld 27"/>
            <p:cNvSpPr txBox="1"/>
            <p:nvPr/>
          </p:nvSpPr>
          <p:spPr>
            <a:xfrm>
              <a:off x="7464645" y="6207688"/>
              <a:ext cx="889154" cy="646331"/>
            </a:xfrm>
            <a:prstGeom prst="rect">
              <a:avLst/>
            </a:prstGeom>
            <a:noFill/>
          </p:spPr>
          <p:txBody>
            <a:bodyPr wrap="none" rtlCol="0">
              <a:spAutoFit/>
            </a:bodyPr>
            <a:lstStyle/>
            <a:p>
              <a:pPr algn="ctr"/>
              <a:r>
                <a:rPr lang="de-DE" sz="1200" b="1" dirty="0">
                  <a:latin typeface="Calibri" panose="020F0502020204030204" pitchFamily="34" charset="0"/>
                  <a:cs typeface="Calibri" panose="020F0502020204030204" pitchFamily="34" charset="0"/>
                </a:rPr>
                <a:t>GENDER </a:t>
              </a:r>
            </a:p>
            <a:p>
              <a:pPr algn="ctr"/>
              <a:r>
                <a:rPr lang="de-DE" sz="1200" b="1" dirty="0">
                  <a:latin typeface="Calibri" panose="020F0502020204030204" pitchFamily="34" charset="0"/>
                  <a:cs typeface="Calibri" panose="020F0502020204030204" pitchFamily="34" charset="0"/>
                </a:rPr>
                <a:t>&amp; POWER</a:t>
              </a:r>
              <a:br>
                <a:rPr lang="de-DE" sz="1200" b="1" dirty="0">
                  <a:latin typeface="Calibri" panose="020F0502020204030204" pitchFamily="34" charset="0"/>
                  <a:cs typeface="Calibri" panose="020F0502020204030204" pitchFamily="34" charset="0"/>
                </a:rPr>
              </a:br>
              <a:r>
                <a:rPr lang="de-DE" sz="1200" b="1" dirty="0">
                  <a:latin typeface="Calibri" panose="020F0502020204030204" pitchFamily="34" charset="0"/>
                  <a:cs typeface="Calibri" panose="020F0502020204030204" pitchFamily="34" charset="0"/>
                </a:rPr>
                <a:t>RELATIONS</a:t>
              </a:r>
              <a:endParaRPr lang="en-GB" sz="1200" b="1" dirty="0">
                <a:latin typeface="Calibri" panose="020F0502020204030204" pitchFamily="34" charset="0"/>
                <a:cs typeface="Calibri" panose="020F0502020204030204" pitchFamily="34" charset="0"/>
              </a:endParaRPr>
            </a:p>
          </p:txBody>
        </p:sp>
        <p:sp>
          <p:nvSpPr>
            <p:cNvPr id="31" name="Ellipse 30"/>
            <p:cNvSpPr/>
            <p:nvPr/>
          </p:nvSpPr>
          <p:spPr>
            <a:xfrm>
              <a:off x="7632422" y="5654090"/>
              <a:ext cx="553600" cy="553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grpSp>
      <p:grpSp>
        <p:nvGrpSpPr>
          <p:cNvPr id="2049" name="Gruppieren 2048"/>
          <p:cNvGrpSpPr/>
          <p:nvPr/>
        </p:nvGrpSpPr>
        <p:grpSpPr>
          <a:xfrm>
            <a:off x="6992519" y="4369935"/>
            <a:ext cx="1162363" cy="1099999"/>
            <a:chOff x="6946589" y="4603592"/>
            <a:chExt cx="1162363" cy="1099999"/>
          </a:xfrm>
        </p:grpSpPr>
        <p:sp>
          <p:nvSpPr>
            <p:cNvPr id="27" name="Textfeld 26"/>
            <p:cNvSpPr txBox="1"/>
            <p:nvPr/>
          </p:nvSpPr>
          <p:spPr>
            <a:xfrm>
              <a:off x="6946589" y="5241926"/>
              <a:ext cx="1162363" cy="461665"/>
            </a:xfrm>
            <a:prstGeom prst="rect">
              <a:avLst/>
            </a:prstGeom>
            <a:noFill/>
          </p:spPr>
          <p:txBody>
            <a:bodyPr wrap="square" rtlCol="0">
              <a:spAutoFit/>
            </a:bodyPr>
            <a:lstStyle/>
            <a:p>
              <a:pPr algn="ctr"/>
              <a:r>
                <a:rPr lang="de-DE" sz="1200" b="1" dirty="0">
                  <a:latin typeface="Calibri" panose="020F0502020204030204" pitchFamily="34" charset="0"/>
                  <a:cs typeface="Calibri" panose="020F0502020204030204" pitchFamily="34" charset="0"/>
                </a:rPr>
                <a:t>REDUCING</a:t>
              </a:r>
              <a:br>
                <a:rPr lang="de-DE" sz="1200" b="1" dirty="0">
                  <a:latin typeface="Calibri" panose="020F0502020204030204" pitchFamily="34" charset="0"/>
                  <a:cs typeface="Calibri" panose="020F0502020204030204" pitchFamily="34" charset="0"/>
                </a:rPr>
              </a:br>
              <a:r>
                <a:rPr lang="de-DE" sz="1200" b="1" dirty="0">
                  <a:latin typeface="Calibri" panose="020F0502020204030204" pitchFamily="34" charset="0"/>
                  <a:cs typeface="Calibri" panose="020F0502020204030204" pitchFamily="34" charset="0"/>
                </a:rPr>
                <a:t>INEQUALITIES</a:t>
              </a:r>
              <a:endParaRPr lang="en-GB" sz="1200" b="1" dirty="0">
                <a:latin typeface="Calibri" panose="020F0502020204030204" pitchFamily="34" charset="0"/>
                <a:cs typeface="Calibri" panose="020F0502020204030204" pitchFamily="34" charset="0"/>
              </a:endParaRPr>
            </a:p>
          </p:txBody>
        </p:sp>
        <p:sp>
          <p:nvSpPr>
            <p:cNvPr id="29" name="Ellipse 28"/>
            <p:cNvSpPr/>
            <p:nvPr/>
          </p:nvSpPr>
          <p:spPr>
            <a:xfrm>
              <a:off x="7250971" y="4603592"/>
              <a:ext cx="553600" cy="553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grpSp>
      <p:grpSp>
        <p:nvGrpSpPr>
          <p:cNvPr id="2048" name="Gruppieren 2047"/>
          <p:cNvGrpSpPr/>
          <p:nvPr/>
        </p:nvGrpSpPr>
        <p:grpSpPr>
          <a:xfrm>
            <a:off x="5724127" y="4369935"/>
            <a:ext cx="968407" cy="1075289"/>
            <a:chOff x="6035527" y="4603592"/>
            <a:chExt cx="968407" cy="1075289"/>
          </a:xfrm>
        </p:grpSpPr>
        <p:sp>
          <p:nvSpPr>
            <p:cNvPr id="13" name="Ellipse 12"/>
            <p:cNvSpPr/>
            <p:nvPr/>
          </p:nvSpPr>
          <p:spPr>
            <a:xfrm>
              <a:off x="6228184" y="4603592"/>
              <a:ext cx="553600" cy="553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14" name="Textfeld 13"/>
            <p:cNvSpPr txBox="1"/>
            <p:nvPr/>
          </p:nvSpPr>
          <p:spPr>
            <a:xfrm>
              <a:off x="6035527" y="5217216"/>
              <a:ext cx="968407" cy="461665"/>
            </a:xfrm>
            <a:prstGeom prst="rect">
              <a:avLst/>
            </a:prstGeom>
            <a:noFill/>
          </p:spPr>
          <p:txBody>
            <a:bodyPr wrap="none" rtlCol="0">
              <a:spAutoFit/>
            </a:bodyPr>
            <a:lstStyle/>
            <a:p>
              <a:pPr algn="ctr"/>
              <a:r>
                <a:rPr lang="de-DE" sz="1200" b="1" dirty="0">
                  <a:latin typeface="Calibri" panose="020F0502020204030204" pitchFamily="34" charset="0"/>
                  <a:cs typeface="Calibri" panose="020F0502020204030204" pitchFamily="34" charset="0"/>
                </a:rPr>
                <a:t>CULTURAL</a:t>
              </a:r>
            </a:p>
            <a:p>
              <a:pPr algn="ctr"/>
              <a:r>
                <a:rPr lang="de-DE" sz="1200" b="1" dirty="0">
                  <a:latin typeface="Calibri" panose="020F0502020204030204" pitchFamily="34" charset="0"/>
                  <a:cs typeface="Calibri" panose="020F0502020204030204" pitchFamily="34" charset="0"/>
                </a:rPr>
                <a:t>LEADERSHIP</a:t>
              </a:r>
              <a:endParaRPr lang="en-GB" sz="1200" b="1" dirty="0">
                <a:latin typeface="Calibri" panose="020F0502020204030204" pitchFamily="34" charset="0"/>
                <a:cs typeface="Calibri" panose="020F0502020204030204" pitchFamily="34" charset="0"/>
              </a:endParaRPr>
            </a:p>
          </p:txBody>
        </p:sp>
      </p:grpSp>
      <p:grpSp>
        <p:nvGrpSpPr>
          <p:cNvPr id="2050" name="Gruppieren 2049"/>
          <p:cNvGrpSpPr/>
          <p:nvPr/>
        </p:nvGrpSpPr>
        <p:grpSpPr>
          <a:xfrm>
            <a:off x="5548920" y="5654090"/>
            <a:ext cx="1318823" cy="985642"/>
            <a:chOff x="5435556" y="5683712"/>
            <a:chExt cx="1318823" cy="985642"/>
          </a:xfrm>
        </p:grpSpPr>
        <p:sp>
          <p:nvSpPr>
            <p:cNvPr id="26" name="Textfeld 25"/>
            <p:cNvSpPr txBox="1"/>
            <p:nvPr/>
          </p:nvSpPr>
          <p:spPr>
            <a:xfrm>
              <a:off x="5435556" y="6207689"/>
              <a:ext cx="1318823" cy="461665"/>
            </a:xfrm>
            <a:prstGeom prst="rect">
              <a:avLst/>
            </a:prstGeom>
            <a:noFill/>
          </p:spPr>
          <p:txBody>
            <a:bodyPr wrap="none" rtlCol="0">
              <a:spAutoFit/>
            </a:bodyPr>
            <a:lstStyle/>
            <a:p>
              <a:pPr algn="ctr"/>
              <a:r>
                <a:rPr lang="de-DE" sz="1200" b="1" dirty="0">
                  <a:latin typeface="Calibri" panose="020F0502020204030204" pitchFamily="34" charset="0"/>
                  <a:cs typeface="Calibri" panose="020F0502020204030204" pitchFamily="34" charset="0"/>
                </a:rPr>
                <a:t>ENVIRONMENTAL</a:t>
              </a:r>
              <a:br>
                <a:rPr lang="de-DE" sz="1200" b="1" dirty="0">
                  <a:latin typeface="Calibri" panose="020F0502020204030204" pitchFamily="34" charset="0"/>
                  <a:cs typeface="Calibri" panose="020F0502020204030204" pitchFamily="34" charset="0"/>
                </a:rPr>
              </a:br>
              <a:r>
                <a:rPr lang="de-DE" sz="1200" b="1" dirty="0">
                  <a:latin typeface="Calibri" panose="020F0502020204030204" pitchFamily="34" charset="0"/>
                  <a:cs typeface="Calibri" panose="020F0502020204030204" pitchFamily="34" charset="0"/>
                </a:rPr>
                <a:t>SUSTAINABILITY</a:t>
              </a:r>
            </a:p>
          </p:txBody>
        </p:sp>
        <p:sp>
          <p:nvSpPr>
            <p:cNvPr id="30" name="Ellipse 29"/>
            <p:cNvSpPr/>
            <p:nvPr/>
          </p:nvSpPr>
          <p:spPr>
            <a:xfrm>
              <a:off x="5818167" y="5683712"/>
              <a:ext cx="553600" cy="553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grpSp>
      <p:pic>
        <p:nvPicPr>
          <p:cNvPr id="8" name="Grafik 7">
            <a:extLst>
              <a:ext uri="{FF2B5EF4-FFF2-40B4-BE49-F238E27FC236}">
                <a16:creationId xmlns:a16="http://schemas.microsoft.com/office/drawing/2014/main" id="{3429DE8A-327B-45E2-83B2-D3F300909D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7840" y="4404433"/>
            <a:ext cx="448709" cy="448709"/>
          </a:xfrm>
          <a:prstGeom prst="rect">
            <a:avLst/>
          </a:prstGeom>
        </p:spPr>
      </p:pic>
      <p:pic>
        <p:nvPicPr>
          <p:cNvPr id="10" name="Grafik 9">
            <a:extLst>
              <a:ext uri="{FF2B5EF4-FFF2-40B4-BE49-F238E27FC236}">
                <a16:creationId xmlns:a16="http://schemas.microsoft.com/office/drawing/2014/main" id="{708939AF-9256-490C-A183-BE86678F11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2543" y="5700057"/>
            <a:ext cx="461665" cy="461665"/>
          </a:xfrm>
          <a:prstGeom prst="rect">
            <a:avLst/>
          </a:prstGeom>
        </p:spPr>
      </p:pic>
      <p:pic>
        <p:nvPicPr>
          <p:cNvPr id="17" name="Grafik 16">
            <a:extLst>
              <a:ext uri="{FF2B5EF4-FFF2-40B4-BE49-F238E27FC236}">
                <a16:creationId xmlns:a16="http://schemas.microsoft.com/office/drawing/2014/main" id="{7985693C-0936-4D2D-B2ED-D12CE6A485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2168" y="4404876"/>
            <a:ext cx="448444" cy="448444"/>
          </a:xfrm>
          <a:prstGeom prst="rect">
            <a:avLst/>
          </a:prstGeom>
        </p:spPr>
      </p:pic>
      <p:pic>
        <p:nvPicPr>
          <p:cNvPr id="21" name="Grafik 20">
            <a:extLst>
              <a:ext uri="{FF2B5EF4-FFF2-40B4-BE49-F238E27FC236}">
                <a16:creationId xmlns:a16="http://schemas.microsoft.com/office/drawing/2014/main" id="{0C759B02-FC7D-408C-BE47-7FF4B5F466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2081" y="5700058"/>
            <a:ext cx="478531" cy="478531"/>
          </a:xfrm>
          <a:prstGeom prst="rect">
            <a:avLst/>
          </a:prstGeom>
        </p:spPr>
      </p:pic>
      <p:sp>
        <p:nvSpPr>
          <p:cNvPr id="25" name="Rechteck 24">
            <a:extLst>
              <a:ext uri="{FF2B5EF4-FFF2-40B4-BE49-F238E27FC236}">
                <a16:creationId xmlns:a16="http://schemas.microsoft.com/office/drawing/2014/main" id="{D3B91B17-F62F-4A8A-A4FB-BBFD20396318}"/>
              </a:ext>
            </a:extLst>
          </p:cNvPr>
          <p:cNvSpPr/>
          <p:nvPr/>
        </p:nvSpPr>
        <p:spPr>
          <a:xfrm>
            <a:off x="8969036" y="1306286"/>
            <a:ext cx="195327" cy="5551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4824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B09C826-F696-4D5B-AD8C-5441B1957E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6" t="28540" r="-226" b="16661"/>
          <a:stretch/>
        </p:blipFill>
        <p:spPr>
          <a:xfrm>
            <a:off x="-36512" y="-27385"/>
            <a:ext cx="9180512" cy="3353815"/>
          </a:xfrm>
          <a:prstGeom prst="rect">
            <a:avLst/>
          </a:prstGeom>
        </p:spPr>
      </p:pic>
      <p:sp>
        <p:nvSpPr>
          <p:cNvPr id="5" name="Rechteck 4"/>
          <p:cNvSpPr/>
          <p:nvPr/>
        </p:nvSpPr>
        <p:spPr>
          <a:xfrm>
            <a:off x="-78274" y="-15904"/>
            <a:ext cx="9217024" cy="330269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hteck 5"/>
          <p:cNvSpPr/>
          <p:nvPr/>
        </p:nvSpPr>
        <p:spPr>
          <a:xfrm>
            <a:off x="-36511" y="3280709"/>
            <a:ext cx="9217024" cy="36500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feld 8"/>
          <p:cNvSpPr txBox="1"/>
          <p:nvPr/>
        </p:nvSpPr>
        <p:spPr>
          <a:xfrm>
            <a:off x="1187624" y="4656057"/>
            <a:ext cx="2520280" cy="1015663"/>
          </a:xfrm>
          <a:prstGeom prst="rect">
            <a:avLst/>
          </a:prstGeom>
          <a:noFill/>
        </p:spPr>
        <p:txBody>
          <a:bodyPr wrap="square" rtlCol="0">
            <a:spAutoFit/>
          </a:bodyPr>
          <a:lstStyle/>
          <a:p>
            <a:pPr algn="ctr"/>
            <a:r>
              <a:rPr lang="de-DE" sz="3000" b="1" dirty="0">
                <a:latin typeface="Calibri" panose="020F0502020204030204" pitchFamily="34" charset="0"/>
                <a:cs typeface="Calibri" panose="020F0502020204030204" pitchFamily="34" charset="0"/>
              </a:rPr>
              <a:t>CULTURAL </a:t>
            </a:r>
          </a:p>
          <a:p>
            <a:pPr algn="ctr"/>
            <a:r>
              <a:rPr lang="de-DE" sz="3000" b="1" dirty="0">
                <a:latin typeface="Calibri" panose="020F0502020204030204" pitchFamily="34" charset="0"/>
                <a:cs typeface="Calibri" panose="020F0502020204030204" pitchFamily="34" charset="0"/>
              </a:rPr>
              <a:t>LEADERSHIP</a:t>
            </a:r>
            <a:endParaRPr lang="en-GB" sz="3000" b="1" dirty="0">
              <a:latin typeface="Calibri" panose="020F0502020204030204" pitchFamily="34" charset="0"/>
              <a:cs typeface="Calibri" panose="020F0502020204030204" pitchFamily="34" charset="0"/>
            </a:endParaRPr>
          </a:p>
        </p:txBody>
      </p:sp>
      <p:sp>
        <p:nvSpPr>
          <p:cNvPr id="18" name="Rechteck 17"/>
          <p:cNvSpPr/>
          <p:nvPr/>
        </p:nvSpPr>
        <p:spPr>
          <a:xfrm>
            <a:off x="4562284" y="3531570"/>
            <a:ext cx="73027" cy="31029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feld 18"/>
          <p:cNvSpPr txBox="1"/>
          <p:nvPr/>
        </p:nvSpPr>
        <p:spPr>
          <a:xfrm>
            <a:off x="4799053" y="4225170"/>
            <a:ext cx="4212468" cy="2462213"/>
          </a:xfrm>
          <a:prstGeom prst="rect">
            <a:avLst/>
          </a:prstGeom>
          <a:noFill/>
        </p:spPr>
        <p:txBody>
          <a:bodyPr wrap="square" rtlCol="0">
            <a:spAutoFit/>
          </a:bodyPr>
          <a:lstStyle/>
          <a:p>
            <a:pPr algn="ctr"/>
            <a:endParaRPr lang="de-DE" sz="2200" b="1" dirty="0">
              <a:latin typeface="Calibri" panose="020F0502020204030204" pitchFamily="34" charset="0"/>
              <a:cs typeface="Calibri" panose="020F0502020204030204" pitchFamily="34" charset="0"/>
            </a:endParaRPr>
          </a:p>
          <a:p>
            <a:pPr algn="ctr"/>
            <a:r>
              <a:rPr lang="de-DE" sz="2200" b="1" dirty="0">
                <a:latin typeface="Calibri" panose="020F0502020204030204" pitchFamily="34" charset="0"/>
                <a:cs typeface="Calibri" panose="020F0502020204030204" pitchFamily="34" charset="0"/>
              </a:rPr>
              <a:t>TOPIC LEADER:</a:t>
            </a:r>
            <a:br>
              <a:rPr lang="de-DE" sz="2200" b="1" dirty="0">
                <a:latin typeface="Calibri" panose="020F0502020204030204" pitchFamily="34" charset="0"/>
                <a:cs typeface="Calibri" panose="020F0502020204030204" pitchFamily="34" charset="0"/>
              </a:rPr>
            </a:br>
            <a:r>
              <a:rPr lang="de-DE" sz="2200" b="1" dirty="0">
                <a:latin typeface="Calibri" panose="020F0502020204030204" pitchFamily="34" charset="0"/>
                <a:cs typeface="Calibri" panose="020F0502020204030204" pitchFamily="34" charset="0"/>
              </a:rPr>
              <a:t>TRANS EUROPE HALLES</a:t>
            </a:r>
          </a:p>
          <a:p>
            <a:pPr marL="342900" indent="-342900" algn="ctr">
              <a:buFont typeface="Arial" panose="020B0604020202020204" pitchFamily="34" charset="0"/>
              <a:buChar char="•"/>
            </a:pPr>
            <a:r>
              <a:rPr lang="de-DE" sz="2200" b="1" dirty="0" err="1">
                <a:latin typeface="Calibri" panose="020F0502020204030204" pitchFamily="34" charset="0"/>
                <a:cs typeface="Calibri" panose="020F0502020204030204" pitchFamily="34" charset="0"/>
              </a:rPr>
              <a:t>Annotated</a:t>
            </a:r>
            <a:r>
              <a:rPr lang="de-DE" sz="2200" b="1" dirty="0">
                <a:latin typeface="Calibri" panose="020F0502020204030204" pitchFamily="34" charset="0"/>
                <a:cs typeface="Calibri" panose="020F0502020204030204" pitchFamily="34" charset="0"/>
              </a:rPr>
              <a:t> </a:t>
            </a:r>
            <a:r>
              <a:rPr lang="de-DE" sz="2200" b="1" dirty="0" err="1">
                <a:latin typeface="Calibri" panose="020F0502020204030204" pitchFamily="34" charset="0"/>
                <a:cs typeface="Calibri" panose="020F0502020204030204" pitchFamily="34" charset="0"/>
              </a:rPr>
              <a:t>Bibliography</a:t>
            </a:r>
            <a:endParaRPr lang="de-DE" sz="2200" b="1" dirty="0">
              <a:latin typeface="Calibri" panose="020F0502020204030204" pitchFamily="34" charset="0"/>
              <a:cs typeface="Calibri" panose="020F0502020204030204" pitchFamily="34" charset="0"/>
            </a:endParaRPr>
          </a:p>
          <a:p>
            <a:pPr marL="342900" indent="-342900" algn="ctr">
              <a:buFont typeface="Arial" panose="020B0604020202020204" pitchFamily="34" charset="0"/>
              <a:buChar char="•"/>
            </a:pPr>
            <a:r>
              <a:rPr lang="de-DE" sz="2200" b="1" dirty="0">
                <a:latin typeface="Calibri" panose="020F0502020204030204" pitchFamily="34" charset="0"/>
                <a:cs typeface="Calibri" panose="020F0502020204030204" pitchFamily="34" charset="0"/>
              </a:rPr>
              <a:t>Toolkit </a:t>
            </a:r>
            <a:r>
              <a:rPr lang="de-DE" sz="2200" b="1" dirty="0" err="1">
                <a:latin typeface="Calibri" panose="020F0502020204030204" pitchFamily="34" charset="0"/>
                <a:cs typeface="Calibri" panose="020F0502020204030204" pitchFamily="34" charset="0"/>
              </a:rPr>
              <a:t>for</a:t>
            </a:r>
            <a:r>
              <a:rPr lang="de-DE" sz="2200" b="1" dirty="0">
                <a:latin typeface="Calibri" panose="020F0502020204030204" pitchFamily="34" charset="0"/>
                <a:cs typeface="Calibri" panose="020F0502020204030204" pitchFamily="34" charset="0"/>
              </a:rPr>
              <a:t> Cultural Leaders</a:t>
            </a:r>
          </a:p>
          <a:p>
            <a:pPr marL="342900" indent="-342900" algn="ctr">
              <a:buFont typeface="Arial" panose="020B0604020202020204" pitchFamily="34" charset="0"/>
              <a:buChar char="•"/>
            </a:pPr>
            <a:r>
              <a:rPr lang="de-DE" sz="2200" b="1" dirty="0">
                <a:latin typeface="Calibri" panose="020F0502020204030204" pitchFamily="34" charset="0"/>
                <a:cs typeface="Calibri" panose="020F0502020204030204" pitchFamily="34" charset="0"/>
              </a:rPr>
              <a:t>Training Tools </a:t>
            </a:r>
            <a:r>
              <a:rPr lang="de-DE" sz="2200" b="1" dirty="0" err="1">
                <a:latin typeface="Calibri" panose="020F0502020204030204" pitchFamily="34" charset="0"/>
                <a:cs typeface="Calibri" panose="020F0502020204030204" pitchFamily="34" charset="0"/>
              </a:rPr>
              <a:t>Compendium</a:t>
            </a:r>
            <a:endParaRPr lang="de-DE" sz="2200" b="1" dirty="0">
              <a:latin typeface="Calibri" panose="020F0502020204030204" pitchFamily="34" charset="0"/>
              <a:cs typeface="Calibri" panose="020F0502020204030204" pitchFamily="34" charset="0"/>
            </a:endParaRPr>
          </a:p>
          <a:p>
            <a:pPr algn="ctr"/>
            <a:endParaRPr lang="de-DE" sz="2200" b="1" dirty="0">
              <a:latin typeface="Calibri" panose="020F0502020204030204" pitchFamily="34" charset="0"/>
              <a:cs typeface="Calibri" panose="020F0502020204030204" pitchFamily="34" charset="0"/>
            </a:endParaRPr>
          </a:p>
        </p:txBody>
      </p:sp>
      <p:sp>
        <p:nvSpPr>
          <p:cNvPr id="7" name="Ellipse 6"/>
          <p:cNvSpPr/>
          <p:nvPr/>
        </p:nvSpPr>
        <p:spPr>
          <a:xfrm>
            <a:off x="1918734" y="3730983"/>
            <a:ext cx="925074" cy="9250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pic>
        <p:nvPicPr>
          <p:cNvPr id="3" name="Grafik 2">
            <a:extLst>
              <a:ext uri="{FF2B5EF4-FFF2-40B4-BE49-F238E27FC236}">
                <a16:creationId xmlns:a16="http://schemas.microsoft.com/office/drawing/2014/main" id="{E27BF535-7924-4543-BAF6-232D94CE40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4112" y="3861048"/>
            <a:ext cx="635680" cy="635680"/>
          </a:xfrm>
          <a:prstGeom prst="rect">
            <a:avLst/>
          </a:prstGeom>
        </p:spPr>
      </p:pic>
    </p:spTree>
    <p:extLst>
      <p:ext uri="{BB962C8B-B14F-4D97-AF65-F5344CB8AC3E}">
        <p14:creationId xmlns:p14="http://schemas.microsoft.com/office/powerpoint/2010/main" val="131522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other_projects\SHIFT\Communication\Powerpoint presentation\Powerpoint Malta\massimo-rivenci-upvt1r4BBCo-unspla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672" r="428" b="38900"/>
          <a:stretch/>
        </p:blipFill>
        <p:spPr bwMode="auto">
          <a:xfrm>
            <a:off x="-9205" y="0"/>
            <a:ext cx="9153205" cy="3212976"/>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9205" y="0"/>
            <a:ext cx="9153205" cy="321297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hteck 5"/>
          <p:cNvSpPr/>
          <p:nvPr/>
        </p:nvSpPr>
        <p:spPr>
          <a:xfrm>
            <a:off x="-9205" y="3212976"/>
            <a:ext cx="9153205" cy="36500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feld 10"/>
          <p:cNvSpPr txBox="1"/>
          <p:nvPr/>
        </p:nvSpPr>
        <p:spPr>
          <a:xfrm>
            <a:off x="755576" y="4776235"/>
            <a:ext cx="3065548" cy="1015663"/>
          </a:xfrm>
          <a:prstGeom prst="rect">
            <a:avLst/>
          </a:prstGeom>
          <a:noFill/>
        </p:spPr>
        <p:txBody>
          <a:bodyPr wrap="square" rtlCol="0">
            <a:spAutoFit/>
          </a:bodyPr>
          <a:lstStyle/>
          <a:p>
            <a:pPr algn="ctr"/>
            <a:r>
              <a:rPr lang="de-DE" sz="3000" b="1" dirty="0">
                <a:latin typeface="Calibri" panose="020F0502020204030204" pitchFamily="34" charset="0"/>
                <a:cs typeface="Calibri" panose="020F0502020204030204" pitchFamily="34" charset="0"/>
              </a:rPr>
              <a:t>ENVIRONMENTAL</a:t>
            </a:r>
          </a:p>
          <a:p>
            <a:pPr algn="ctr"/>
            <a:r>
              <a:rPr lang="de-DE" sz="3000" b="1" dirty="0">
                <a:latin typeface="Calibri" panose="020F0502020204030204" pitchFamily="34" charset="0"/>
                <a:cs typeface="Calibri" panose="020F0502020204030204" pitchFamily="34" charset="0"/>
              </a:rPr>
              <a:t>SUSTAINABILITY</a:t>
            </a:r>
          </a:p>
        </p:txBody>
      </p:sp>
      <p:sp>
        <p:nvSpPr>
          <p:cNvPr id="13" name="Ellipse 12"/>
          <p:cNvSpPr/>
          <p:nvPr/>
        </p:nvSpPr>
        <p:spPr>
          <a:xfrm>
            <a:off x="1825817" y="3732570"/>
            <a:ext cx="925066" cy="925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p>
        </p:txBody>
      </p:sp>
      <p:sp>
        <p:nvSpPr>
          <p:cNvPr id="22" name="Rechteck 21"/>
          <p:cNvSpPr/>
          <p:nvPr/>
        </p:nvSpPr>
        <p:spPr>
          <a:xfrm>
            <a:off x="4535996" y="3730983"/>
            <a:ext cx="72008" cy="26139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feld 22"/>
          <p:cNvSpPr txBox="1"/>
          <p:nvPr/>
        </p:nvSpPr>
        <p:spPr>
          <a:xfrm>
            <a:off x="4787770" y="4006794"/>
            <a:ext cx="4176464" cy="2462213"/>
          </a:xfrm>
          <a:prstGeom prst="rect">
            <a:avLst/>
          </a:prstGeom>
          <a:noFill/>
        </p:spPr>
        <p:txBody>
          <a:bodyPr wrap="square" rtlCol="0">
            <a:spAutoFit/>
          </a:bodyPr>
          <a:lstStyle/>
          <a:p>
            <a:pPr algn="ctr"/>
            <a:endParaRPr lang="en-GB" sz="2200" b="1" dirty="0">
              <a:latin typeface="Calibri" panose="020F0502020204030204" pitchFamily="34" charset="0"/>
              <a:cs typeface="Calibri" panose="020F0502020204030204" pitchFamily="34" charset="0"/>
            </a:endParaRPr>
          </a:p>
          <a:p>
            <a:pPr algn="ctr"/>
            <a:r>
              <a:rPr lang="en-GB" sz="2200" b="1" dirty="0">
                <a:latin typeface="Calibri" panose="020F0502020204030204" pitchFamily="34" charset="0"/>
                <a:cs typeface="Calibri" panose="020F0502020204030204" pitchFamily="34" charset="0"/>
              </a:rPr>
              <a:t>TOPIC LEADER:</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ELIA</a:t>
            </a:r>
          </a:p>
          <a:p>
            <a:pPr marL="342900" indent="-342900" algn="ctr">
              <a:buFont typeface="Arial" panose="020B0604020202020204" pitchFamily="34" charset="0"/>
              <a:buChar char="•"/>
            </a:pPr>
            <a:r>
              <a:rPr lang="en-GB" sz="2200" b="1" dirty="0">
                <a:latin typeface="Calibri" panose="020F0502020204030204" pitchFamily="34" charset="0"/>
                <a:cs typeface="Calibri" panose="020F0502020204030204" pitchFamily="34" charset="0"/>
              </a:rPr>
              <a:t>Annotated Bibliography</a:t>
            </a:r>
          </a:p>
          <a:p>
            <a:pPr marL="342900" indent="-342900" algn="ctr">
              <a:buFont typeface="Arial" panose="020B0604020202020204" pitchFamily="34" charset="0"/>
              <a:buChar char="•"/>
            </a:pPr>
            <a:r>
              <a:rPr lang="en-GB" sz="2200" b="1" dirty="0">
                <a:latin typeface="Calibri" panose="020F0502020204030204" pitchFamily="34" charset="0"/>
                <a:cs typeface="Calibri" panose="020F0502020204030204" pitchFamily="34" charset="0"/>
              </a:rPr>
              <a:t>Eco-Guidelines</a:t>
            </a:r>
          </a:p>
          <a:p>
            <a:pPr marL="342900" indent="-342900" algn="ctr">
              <a:buFont typeface="Arial" panose="020B0604020202020204" pitchFamily="34" charset="0"/>
              <a:buChar char="•"/>
            </a:pPr>
            <a:r>
              <a:rPr lang="en-GB" sz="2200" b="1" dirty="0">
                <a:latin typeface="Calibri" panose="020F0502020204030204" pitchFamily="34" charset="0"/>
                <a:cs typeface="Calibri" panose="020F0502020204030204" pitchFamily="34" charset="0"/>
              </a:rPr>
              <a:t>Fact Sheets</a:t>
            </a:r>
          </a:p>
          <a:p>
            <a:pPr algn="ctr"/>
            <a:endParaRPr lang="en-GB" sz="2200" b="1"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0B4B5D2-D200-4FA6-9666-3FC9C8A819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4" y="3851169"/>
            <a:ext cx="729959" cy="729959"/>
          </a:xfrm>
          <a:prstGeom prst="rect">
            <a:avLst/>
          </a:prstGeom>
        </p:spPr>
      </p:pic>
    </p:spTree>
    <p:extLst>
      <p:ext uri="{BB962C8B-B14F-4D97-AF65-F5344CB8AC3E}">
        <p14:creationId xmlns:p14="http://schemas.microsoft.com/office/powerpoint/2010/main" val="419357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z">
  <a:themeElements>
    <a:clrScheme name="Benutzerdefiniert 9">
      <a:dk1>
        <a:srgbClr val="00416A"/>
      </a:dk1>
      <a:lt1>
        <a:sysClr val="window" lastClr="FFFFFF"/>
      </a:lt1>
      <a:dk2>
        <a:srgbClr val="FF7E67"/>
      </a:dk2>
      <a:lt2>
        <a:srgbClr val="FF7E67"/>
      </a:lt2>
      <a:accent1>
        <a:srgbClr val="A7AFC6"/>
      </a:accent1>
      <a:accent2>
        <a:srgbClr val="FFCBC2"/>
      </a:accent2>
      <a:accent3>
        <a:srgbClr val="B32C16"/>
      </a:accent3>
      <a:accent4>
        <a:srgbClr val="F5CD2D"/>
      </a:accent4>
      <a:accent5>
        <a:srgbClr val="AEBAD5"/>
      </a:accent5>
      <a:accent6>
        <a:srgbClr val="FFCBC2"/>
      </a:accent6>
      <a:hlink>
        <a:srgbClr val="FF7E67"/>
      </a:hlink>
      <a:folHlink>
        <a:srgbClr val="3B435B"/>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z">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0</TotalTime>
  <Words>819</Words>
  <Application>Microsoft Office PowerPoint</Application>
  <PresentationFormat>Bildschirmpräsentation (4:3)</PresentationFormat>
  <Paragraphs>123</Paragraphs>
  <Slides>12</Slides>
  <Notes>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Arial Black</vt:lpstr>
      <vt:lpstr>Calibri</vt:lpstr>
      <vt:lpstr>Essenz</vt:lpstr>
      <vt:lpstr>PowerPoint-Präsentation</vt:lpstr>
      <vt:lpstr>PowerPoint-Präsentation</vt:lpstr>
      <vt:lpstr>PowerPoint-Präsentation</vt:lpstr>
      <vt:lpstr>THE AIM</vt:lpstr>
      <vt:lpstr>PowerPoint-Präsentation</vt:lpstr>
      <vt:lpstr>OBJECTIVES</vt:lpstr>
      <vt:lpstr>ONLINE Material</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EMC_FSJ</dc:creator>
  <cp:lastModifiedBy>Ruth Jakobi</cp:lastModifiedBy>
  <cp:revision>201</cp:revision>
  <dcterms:created xsi:type="dcterms:W3CDTF">2019-11-27T13:09:22Z</dcterms:created>
  <dcterms:modified xsi:type="dcterms:W3CDTF">2022-05-16T18:42:47Z</dcterms:modified>
</cp:coreProperties>
</file>