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 id="2147484046" r:id="rId2"/>
  </p:sldMasterIdLst>
  <p:notesMasterIdLst>
    <p:notesMasterId r:id="rId21"/>
  </p:notesMasterIdLst>
  <p:sldIdLst>
    <p:sldId id="256" r:id="rId3"/>
    <p:sldId id="295" r:id="rId4"/>
    <p:sldId id="300" r:id="rId5"/>
    <p:sldId id="4121" r:id="rId6"/>
    <p:sldId id="4120" r:id="rId7"/>
    <p:sldId id="319" r:id="rId8"/>
    <p:sldId id="325" r:id="rId9"/>
    <p:sldId id="311" r:id="rId10"/>
    <p:sldId id="313" r:id="rId11"/>
    <p:sldId id="4123" r:id="rId12"/>
    <p:sldId id="324" r:id="rId13"/>
    <p:sldId id="329" r:id="rId14"/>
    <p:sldId id="326" r:id="rId15"/>
    <p:sldId id="327" r:id="rId16"/>
    <p:sldId id="328" r:id="rId17"/>
    <p:sldId id="333" r:id="rId18"/>
    <p:sldId id="298" r:id="rId19"/>
    <p:sldId id="31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C_MOBIL" initials="E" lastIdx="4" clrIdx="0"/>
  <p:cmAuthor id="2" name="EMC_FSJ" initials="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A"/>
    <a:srgbClr val="FF7E67"/>
    <a:srgbClr val="FF4747"/>
    <a:srgbClr val="236F4B"/>
    <a:srgbClr val="E20074"/>
    <a:srgbClr val="CC0000"/>
    <a:srgbClr val="D995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5A052-61EF-4F87-95DB-A74129DC886D}" v="4" dt="2022-05-15T15:29:50.54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3501" autoAdjust="0"/>
  </p:normalViewPr>
  <p:slideViewPr>
    <p:cSldViewPr>
      <p:cViewPr varScale="1">
        <p:scale>
          <a:sx n="95" d="100"/>
          <a:sy n="95" d="100"/>
        </p:scale>
        <p:origin x="20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Garofalo - ELIA" userId="1cccc058-cd74-437d-9a84-815f83ddc91a" providerId="ADAL" clId="{9BD5A052-61EF-4F87-95DB-A74129DC886D}"/>
    <pc:docChg chg="undo redo custSel addSld delSld modSld">
      <pc:chgData name="Irene Garofalo - ELIA" userId="1cccc058-cd74-437d-9a84-815f83ddc91a" providerId="ADAL" clId="{9BD5A052-61EF-4F87-95DB-A74129DC886D}" dt="2022-05-16T12:59:08.986" v="95" actId="20577"/>
      <pc:docMkLst>
        <pc:docMk/>
      </pc:docMkLst>
      <pc:sldChg chg="modNotesTx">
        <pc:chgData name="Irene Garofalo - ELIA" userId="1cccc058-cd74-437d-9a84-815f83ddc91a" providerId="ADAL" clId="{9BD5A052-61EF-4F87-95DB-A74129DC886D}" dt="2022-05-16T12:58:27.077" v="43" actId="20577"/>
        <pc:sldMkLst>
          <pc:docMk/>
          <pc:sldMk cId="419357347" sldId="295"/>
        </pc:sldMkLst>
      </pc:sldChg>
      <pc:sldChg chg="modNotesTx">
        <pc:chgData name="Irene Garofalo - ELIA" userId="1cccc058-cd74-437d-9a84-815f83ddc91a" providerId="ADAL" clId="{9BD5A052-61EF-4F87-95DB-A74129DC886D}" dt="2022-05-16T12:58:29.203" v="44" actId="20577"/>
        <pc:sldMkLst>
          <pc:docMk/>
          <pc:sldMk cId="735931087" sldId="300"/>
        </pc:sldMkLst>
      </pc:sldChg>
      <pc:sldChg chg="modSp mod modNotesTx">
        <pc:chgData name="Irene Garofalo - ELIA" userId="1cccc058-cd74-437d-9a84-815f83ddc91a" providerId="ADAL" clId="{9BD5A052-61EF-4F87-95DB-A74129DC886D}" dt="2022-05-16T12:58:45.446" v="49" actId="20577"/>
        <pc:sldMkLst>
          <pc:docMk/>
          <pc:sldMk cId="3679977365" sldId="311"/>
        </pc:sldMkLst>
        <pc:spChg chg="mod">
          <ac:chgData name="Irene Garofalo - ELIA" userId="1cccc058-cd74-437d-9a84-815f83ddc91a" providerId="ADAL" clId="{9BD5A052-61EF-4F87-95DB-A74129DC886D}" dt="2022-05-15T15:29:38.094" v="15" actId="1076"/>
          <ac:spMkLst>
            <pc:docMk/>
            <pc:sldMk cId="3679977365" sldId="311"/>
            <ac:spMk id="4" creationId="{00000000-0000-0000-0000-000000000000}"/>
          </ac:spMkLst>
        </pc:spChg>
      </pc:sldChg>
      <pc:sldChg chg="add del">
        <pc:chgData name="Irene Garofalo - ELIA" userId="1cccc058-cd74-437d-9a84-815f83ddc91a" providerId="ADAL" clId="{9BD5A052-61EF-4F87-95DB-A74129DC886D}" dt="2022-05-15T15:26:42.795" v="2"/>
        <pc:sldMkLst>
          <pc:docMk/>
          <pc:sldMk cId="3263049904" sldId="313"/>
        </pc:sldMkLst>
      </pc:sldChg>
      <pc:sldChg chg="modNotesTx">
        <pc:chgData name="Irene Garofalo - ELIA" userId="1cccc058-cd74-437d-9a84-815f83ddc91a" providerId="ADAL" clId="{9BD5A052-61EF-4F87-95DB-A74129DC886D}" dt="2022-05-16T12:58:39.320" v="47" actId="20577"/>
        <pc:sldMkLst>
          <pc:docMk/>
          <pc:sldMk cId="1726083025" sldId="319"/>
        </pc:sldMkLst>
      </pc:sldChg>
      <pc:sldChg chg="del">
        <pc:chgData name="Irene Garofalo - ELIA" userId="1cccc058-cd74-437d-9a84-815f83ddc91a" providerId="ADAL" clId="{9BD5A052-61EF-4F87-95DB-A74129DC886D}" dt="2022-05-15T16:00:12.835" v="42" actId="47"/>
        <pc:sldMkLst>
          <pc:docMk/>
          <pc:sldMk cId="3682129206" sldId="322"/>
        </pc:sldMkLst>
      </pc:sldChg>
      <pc:sldChg chg="modNotesTx">
        <pc:chgData name="Irene Garofalo - ELIA" userId="1cccc058-cd74-437d-9a84-815f83ddc91a" providerId="ADAL" clId="{9BD5A052-61EF-4F87-95DB-A74129DC886D}" dt="2022-05-16T12:58:51.128" v="50" actId="20577"/>
        <pc:sldMkLst>
          <pc:docMk/>
          <pc:sldMk cId="3774104265" sldId="324"/>
        </pc:sldMkLst>
      </pc:sldChg>
      <pc:sldChg chg="modNotesTx">
        <pc:chgData name="Irene Garofalo - ELIA" userId="1cccc058-cd74-437d-9a84-815f83ddc91a" providerId="ADAL" clId="{9BD5A052-61EF-4F87-95DB-A74129DC886D}" dt="2022-05-16T12:58:42.725" v="48" actId="20577"/>
        <pc:sldMkLst>
          <pc:docMk/>
          <pc:sldMk cId="121713413" sldId="325"/>
        </pc:sldMkLst>
      </pc:sldChg>
      <pc:sldChg chg="modNotesTx">
        <pc:chgData name="Irene Garofalo - ELIA" userId="1cccc058-cd74-437d-9a84-815f83ddc91a" providerId="ADAL" clId="{9BD5A052-61EF-4F87-95DB-A74129DC886D}" dt="2022-05-16T12:58:56.514" v="52" actId="20577"/>
        <pc:sldMkLst>
          <pc:docMk/>
          <pc:sldMk cId="1441935040" sldId="326"/>
        </pc:sldMkLst>
      </pc:sldChg>
      <pc:sldChg chg="modNotesTx">
        <pc:chgData name="Irene Garofalo - ELIA" userId="1cccc058-cd74-437d-9a84-815f83ddc91a" providerId="ADAL" clId="{9BD5A052-61EF-4F87-95DB-A74129DC886D}" dt="2022-05-16T12:58:59.446" v="53" actId="20577"/>
        <pc:sldMkLst>
          <pc:docMk/>
          <pc:sldMk cId="547367750" sldId="327"/>
        </pc:sldMkLst>
      </pc:sldChg>
      <pc:sldChg chg="modNotesTx">
        <pc:chgData name="Irene Garofalo - ELIA" userId="1cccc058-cd74-437d-9a84-815f83ddc91a" providerId="ADAL" clId="{9BD5A052-61EF-4F87-95DB-A74129DC886D}" dt="2022-05-16T12:59:03.735" v="54" actId="20577"/>
        <pc:sldMkLst>
          <pc:docMk/>
          <pc:sldMk cId="1107327922" sldId="328"/>
        </pc:sldMkLst>
      </pc:sldChg>
      <pc:sldChg chg="modNotesTx">
        <pc:chgData name="Irene Garofalo - ELIA" userId="1cccc058-cd74-437d-9a84-815f83ddc91a" providerId="ADAL" clId="{9BD5A052-61EF-4F87-95DB-A74129DC886D}" dt="2022-05-16T12:58:54.321" v="51" actId="20577"/>
        <pc:sldMkLst>
          <pc:docMk/>
          <pc:sldMk cId="491183379" sldId="329"/>
        </pc:sldMkLst>
      </pc:sldChg>
      <pc:sldChg chg="modNotesTx">
        <pc:chgData name="Irene Garofalo - ELIA" userId="1cccc058-cd74-437d-9a84-815f83ddc91a" providerId="ADAL" clId="{9BD5A052-61EF-4F87-95DB-A74129DC886D}" dt="2022-05-16T12:59:08.986" v="95" actId="20577"/>
        <pc:sldMkLst>
          <pc:docMk/>
          <pc:sldMk cId="2910105649" sldId="333"/>
        </pc:sldMkLst>
      </pc:sldChg>
      <pc:sldChg chg="modNotesTx">
        <pc:chgData name="Irene Garofalo - ELIA" userId="1cccc058-cd74-437d-9a84-815f83ddc91a" providerId="ADAL" clId="{9BD5A052-61EF-4F87-95DB-A74129DC886D}" dt="2022-05-16T12:58:36.725" v="46" actId="20577"/>
        <pc:sldMkLst>
          <pc:docMk/>
          <pc:sldMk cId="2497443436" sldId="4120"/>
        </pc:sldMkLst>
      </pc:sldChg>
      <pc:sldChg chg="modNotesTx">
        <pc:chgData name="Irene Garofalo - ELIA" userId="1cccc058-cd74-437d-9a84-815f83ddc91a" providerId="ADAL" clId="{9BD5A052-61EF-4F87-95DB-A74129DC886D}" dt="2022-05-16T12:58:32.800" v="45" actId="20577"/>
        <pc:sldMkLst>
          <pc:docMk/>
          <pc:sldMk cId="2203737257" sldId="4121"/>
        </pc:sldMkLst>
      </pc:sldChg>
      <pc:sldChg chg="del">
        <pc:chgData name="Irene Garofalo - ELIA" userId="1cccc058-cd74-437d-9a84-815f83ddc91a" providerId="ADAL" clId="{9BD5A052-61EF-4F87-95DB-A74129DC886D}" dt="2022-05-15T15:26:45.253" v="3" actId="47"/>
        <pc:sldMkLst>
          <pc:docMk/>
          <pc:sldMk cId="1490226293" sldId="4122"/>
        </pc:sldMkLst>
      </pc:sldChg>
      <pc:sldChg chg="addSp modSp mod">
        <pc:chgData name="Irene Garofalo - ELIA" userId="1cccc058-cd74-437d-9a84-815f83ddc91a" providerId="ADAL" clId="{9BD5A052-61EF-4F87-95DB-A74129DC886D}" dt="2022-05-15T15:33:41.116" v="41" actId="113"/>
        <pc:sldMkLst>
          <pc:docMk/>
          <pc:sldMk cId="189179485" sldId="4123"/>
        </pc:sldMkLst>
        <pc:spChg chg="mod">
          <ac:chgData name="Irene Garofalo - ELIA" userId="1cccc058-cd74-437d-9a84-815f83ddc91a" providerId="ADAL" clId="{9BD5A052-61EF-4F87-95DB-A74129DC886D}" dt="2022-05-15T15:33:41.116" v="41" actId="113"/>
          <ac:spMkLst>
            <pc:docMk/>
            <pc:sldMk cId="189179485" sldId="4123"/>
            <ac:spMk id="2" creationId="{82DFC5BC-8ADD-4E4A-B08D-0210802D66A9}"/>
          </ac:spMkLst>
        </pc:spChg>
        <pc:spChg chg="add mod ord">
          <ac:chgData name="Irene Garofalo - ELIA" userId="1cccc058-cd74-437d-9a84-815f83ddc91a" providerId="ADAL" clId="{9BD5A052-61EF-4F87-95DB-A74129DC886D}" dt="2022-05-15T15:32:51.615" v="37" actId="1076"/>
          <ac:spMkLst>
            <pc:docMk/>
            <pc:sldMk cId="189179485" sldId="4123"/>
            <ac:spMk id="6" creationId="{82A97E31-2FF1-4A3B-AC86-2730F3D04897}"/>
          </ac:spMkLst>
        </pc:spChg>
        <pc:picChg chg="add mod modCrop">
          <ac:chgData name="Irene Garofalo - ELIA" userId="1cccc058-cd74-437d-9a84-815f83ddc91a" providerId="ADAL" clId="{9BD5A052-61EF-4F87-95DB-A74129DC886D}" dt="2022-05-15T15:31:26.328" v="33" actId="1076"/>
          <ac:picMkLst>
            <pc:docMk/>
            <pc:sldMk cId="189179485" sldId="4123"/>
            <ac:picMk id="5" creationId="{FDBEB9E3-2ED5-4294-B59E-7AB898EE99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CECF0-9170-41B0-BFB7-A055F2932183}" type="datetimeFigureOut">
              <a:rPr lang="en-GB" smtClean="0"/>
              <a:t>16/05/2022</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E0E76-9FA2-46A4-A354-67B1EE8AAF7F}" type="slidenum">
              <a:rPr lang="en-GB" smtClean="0"/>
              <a:t>‹nr.›</a:t>
            </a:fld>
            <a:endParaRPr lang="en-GB"/>
          </a:p>
        </p:txBody>
      </p:sp>
    </p:spTree>
    <p:extLst>
      <p:ext uri="{BB962C8B-B14F-4D97-AF65-F5344CB8AC3E}">
        <p14:creationId xmlns:p14="http://schemas.microsoft.com/office/powerpoint/2010/main" val="44546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E0E76-9FA2-46A4-A354-67B1EE8AAF7F}" type="slidenum">
              <a:rPr lang="en-GB" smtClean="0"/>
              <a:t>1</a:t>
            </a:fld>
            <a:endParaRPr lang="en-GB"/>
          </a:p>
        </p:txBody>
      </p:sp>
    </p:spTree>
    <p:extLst>
      <p:ext uri="{BB962C8B-B14F-4D97-AF65-F5344CB8AC3E}">
        <p14:creationId xmlns:p14="http://schemas.microsoft.com/office/powerpoint/2010/main" val="129329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AE0E76-9FA2-46A4-A354-67B1EE8AAF7F}" type="slidenum">
              <a:rPr lang="en-GB" smtClean="0"/>
              <a:t>11</a:t>
            </a:fld>
            <a:endParaRPr lang="en-GB"/>
          </a:p>
        </p:txBody>
      </p:sp>
    </p:spTree>
    <p:extLst>
      <p:ext uri="{BB962C8B-B14F-4D97-AF65-F5344CB8AC3E}">
        <p14:creationId xmlns:p14="http://schemas.microsoft.com/office/powerpoint/2010/main" val="294254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AE0E76-9FA2-46A4-A354-67B1EE8AAF7F}" type="slidenum">
              <a:rPr lang="en-GB" smtClean="0"/>
              <a:t>12</a:t>
            </a:fld>
            <a:endParaRPr lang="en-GB"/>
          </a:p>
        </p:txBody>
      </p:sp>
    </p:spTree>
    <p:extLst>
      <p:ext uri="{BB962C8B-B14F-4D97-AF65-F5344CB8AC3E}">
        <p14:creationId xmlns:p14="http://schemas.microsoft.com/office/powerpoint/2010/main" val="170689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AE0E76-9FA2-46A4-A354-67B1EE8AAF7F}" type="slidenum">
              <a:rPr lang="en-GB" smtClean="0"/>
              <a:t>13</a:t>
            </a:fld>
            <a:endParaRPr lang="en-GB"/>
          </a:p>
        </p:txBody>
      </p:sp>
    </p:spTree>
    <p:extLst>
      <p:ext uri="{BB962C8B-B14F-4D97-AF65-F5344CB8AC3E}">
        <p14:creationId xmlns:p14="http://schemas.microsoft.com/office/powerpoint/2010/main" val="288873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AE0E76-9FA2-46A4-A354-67B1EE8AAF7F}" type="slidenum">
              <a:rPr lang="en-GB" smtClean="0"/>
              <a:t>14</a:t>
            </a:fld>
            <a:endParaRPr lang="en-GB"/>
          </a:p>
        </p:txBody>
      </p:sp>
    </p:spTree>
    <p:extLst>
      <p:ext uri="{BB962C8B-B14F-4D97-AF65-F5344CB8AC3E}">
        <p14:creationId xmlns:p14="http://schemas.microsoft.com/office/powerpoint/2010/main" val="417772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AE0E76-9FA2-46A4-A354-67B1EE8AAF7F}" type="slidenum">
              <a:rPr lang="en-GB" smtClean="0"/>
              <a:t>15</a:t>
            </a:fld>
            <a:endParaRPr lang="en-GB"/>
          </a:p>
        </p:txBody>
      </p:sp>
    </p:spTree>
    <p:extLst>
      <p:ext uri="{BB962C8B-B14F-4D97-AF65-F5344CB8AC3E}">
        <p14:creationId xmlns:p14="http://schemas.microsoft.com/office/powerpoint/2010/main" val="2444399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panose="05000000000000000000" pitchFamily="2" charset="2"/>
              <a:buNone/>
            </a:pPr>
            <a:endParaRPr lang="nl-NL" dirty="0"/>
          </a:p>
        </p:txBody>
      </p:sp>
      <p:sp>
        <p:nvSpPr>
          <p:cNvPr id="4" name="Tijdelijke aanduiding voor dianummer 3"/>
          <p:cNvSpPr>
            <a:spLocks noGrp="1"/>
          </p:cNvSpPr>
          <p:nvPr>
            <p:ph type="sldNum" sz="quarter" idx="5"/>
          </p:nvPr>
        </p:nvSpPr>
        <p:spPr/>
        <p:txBody>
          <a:bodyPr/>
          <a:lstStyle/>
          <a:p>
            <a:fld id="{B4AE0E76-9FA2-46A4-A354-67B1EE8AAF7F}" type="slidenum">
              <a:rPr lang="en-GB" smtClean="0"/>
              <a:t>16</a:t>
            </a:fld>
            <a:endParaRPr lang="en-GB"/>
          </a:p>
        </p:txBody>
      </p:sp>
    </p:spTree>
    <p:extLst>
      <p:ext uri="{BB962C8B-B14F-4D97-AF65-F5344CB8AC3E}">
        <p14:creationId xmlns:p14="http://schemas.microsoft.com/office/powerpoint/2010/main" val="4026275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E0E76-9FA2-46A4-A354-67B1EE8AAF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033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E0E76-9FA2-46A4-A354-67B1EE8AAF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67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4AE0E76-9FA2-46A4-A354-67B1EE8AAF7F}" type="slidenum">
              <a:rPr lang="en-GB" smtClean="0"/>
              <a:t>2</a:t>
            </a:fld>
            <a:endParaRPr lang="en-GB"/>
          </a:p>
        </p:txBody>
      </p:sp>
    </p:spTree>
    <p:extLst>
      <p:ext uri="{BB962C8B-B14F-4D97-AF65-F5344CB8AC3E}">
        <p14:creationId xmlns:p14="http://schemas.microsoft.com/office/powerpoint/2010/main" val="363975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AE0E76-9FA2-46A4-A354-67B1EE8AAF7F}" type="slidenum">
              <a:rPr lang="en-GB" smtClean="0"/>
              <a:t>3</a:t>
            </a:fld>
            <a:endParaRPr lang="en-GB"/>
          </a:p>
        </p:txBody>
      </p:sp>
    </p:spTree>
    <p:extLst>
      <p:ext uri="{BB962C8B-B14F-4D97-AF65-F5344CB8AC3E}">
        <p14:creationId xmlns:p14="http://schemas.microsoft.com/office/powerpoint/2010/main" val="346056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AE0E76-9FA2-46A4-A354-67B1EE8AAF7F}" type="slidenum">
              <a:rPr lang="en-GB" smtClean="0"/>
              <a:t>4</a:t>
            </a:fld>
            <a:endParaRPr lang="en-GB"/>
          </a:p>
        </p:txBody>
      </p:sp>
    </p:spTree>
    <p:extLst>
      <p:ext uri="{BB962C8B-B14F-4D97-AF65-F5344CB8AC3E}">
        <p14:creationId xmlns:p14="http://schemas.microsoft.com/office/powerpoint/2010/main" val="35043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AE0E76-9FA2-46A4-A354-67B1EE8AAF7F}" type="slidenum">
              <a:rPr lang="en-GB" smtClean="0"/>
              <a:t>5</a:t>
            </a:fld>
            <a:endParaRPr lang="en-GB"/>
          </a:p>
        </p:txBody>
      </p:sp>
    </p:spTree>
    <p:extLst>
      <p:ext uri="{BB962C8B-B14F-4D97-AF65-F5344CB8AC3E}">
        <p14:creationId xmlns:p14="http://schemas.microsoft.com/office/powerpoint/2010/main" val="212567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E0E76-9FA2-46A4-A354-67B1EE8AAF7F}" type="slidenum">
              <a:rPr lang="en-GB" smtClean="0"/>
              <a:t>6</a:t>
            </a:fld>
            <a:endParaRPr lang="en-GB"/>
          </a:p>
        </p:txBody>
      </p:sp>
    </p:spTree>
    <p:extLst>
      <p:ext uri="{BB962C8B-B14F-4D97-AF65-F5344CB8AC3E}">
        <p14:creationId xmlns:p14="http://schemas.microsoft.com/office/powerpoint/2010/main" val="425648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E0E76-9FA2-46A4-A354-67B1EE8AAF7F}" type="slidenum">
              <a:rPr lang="en-GB" smtClean="0"/>
              <a:t>7</a:t>
            </a:fld>
            <a:endParaRPr lang="en-GB"/>
          </a:p>
        </p:txBody>
      </p:sp>
    </p:spTree>
    <p:extLst>
      <p:ext uri="{BB962C8B-B14F-4D97-AF65-F5344CB8AC3E}">
        <p14:creationId xmlns:p14="http://schemas.microsoft.com/office/powerpoint/2010/main" val="357294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AE0E76-9FA2-46A4-A354-67B1EE8AAF7F}" type="slidenum">
              <a:rPr lang="en-GB" smtClean="0"/>
              <a:t>8</a:t>
            </a:fld>
            <a:endParaRPr lang="en-GB"/>
          </a:p>
        </p:txBody>
      </p:sp>
    </p:spTree>
    <p:extLst>
      <p:ext uri="{BB962C8B-B14F-4D97-AF65-F5344CB8AC3E}">
        <p14:creationId xmlns:p14="http://schemas.microsoft.com/office/powerpoint/2010/main" val="410749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E0E76-9FA2-46A4-A354-67B1EE8AAF7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579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D73168C-653D-40D5-99DB-711CEF77D401}"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937926-5CC1-475A-B616-9413EEE084C0}" type="slidenum">
              <a:rPr lang="en-GB" smtClean="0"/>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D73168C-653D-40D5-99DB-711CEF77D401}"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D73168C-653D-40D5-99DB-711CEF77D401}"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0B82-5838-D343-A080-DA23EC695698}"/>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2B60FB4E-4A97-2842-AE97-8B9D16511CE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B8AD419A-58B3-C64B-B399-939690BED561}"/>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5" name="Footer Placeholder 4">
            <a:extLst>
              <a:ext uri="{FF2B5EF4-FFF2-40B4-BE49-F238E27FC236}">
                <a16:creationId xmlns:a16="http://schemas.microsoft.com/office/drawing/2014/main" id="{4B7C4552-3132-B44D-88BB-F03550208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39B2B9-4F9F-1840-A84E-0DFC42AC391B}"/>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774860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0207-BDA4-CF4F-AA72-D58E5932628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110D23D-69A1-DE48-9F7A-D69028A5AE8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9D182A-3379-054D-B0A8-1ACD3076D0AD}"/>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5" name="Footer Placeholder 4">
            <a:extLst>
              <a:ext uri="{FF2B5EF4-FFF2-40B4-BE49-F238E27FC236}">
                <a16:creationId xmlns:a16="http://schemas.microsoft.com/office/drawing/2014/main" id="{26DB8C17-6B29-CB45-8126-EF79E71DA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28FBA7-83FC-2B48-BCC0-42B0DB36C4C6}"/>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3616075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4611-EE17-4846-96C8-8464E4FD9526}"/>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06744667-C9B9-784A-BE24-4103AAFAC7A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7282578-71A0-9146-8587-3EA53EA82FE3}"/>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5" name="Footer Placeholder 4">
            <a:extLst>
              <a:ext uri="{FF2B5EF4-FFF2-40B4-BE49-F238E27FC236}">
                <a16:creationId xmlns:a16="http://schemas.microsoft.com/office/drawing/2014/main" id="{4C757870-B7ED-1E44-91B3-3DE9048037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9D82A-7EE7-C442-B61D-EA97934447E7}"/>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3908804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9011-C4B9-AA41-9C27-E805631A63D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893C0B-34ED-B746-B04E-98F8AB808271}"/>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B553596-0B14-F540-B8A2-C17272918A20}"/>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C2C2AEC-075B-DF47-B845-F14060AF7F0C}"/>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6" name="Footer Placeholder 5">
            <a:extLst>
              <a:ext uri="{FF2B5EF4-FFF2-40B4-BE49-F238E27FC236}">
                <a16:creationId xmlns:a16="http://schemas.microsoft.com/office/drawing/2014/main" id="{3AA0EF31-16FC-854A-A1AD-F81EC7EB9D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F89B43-2238-0644-9A97-F1F1A8FB5343}"/>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47353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D523-7E74-DB45-8E8B-F80073582B0C}"/>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B2AFB5E-09F2-294F-B284-210835A8B4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0A581B5-AADA-E748-85C9-1BB8619B5631}"/>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F011755-28EB-E049-99B4-C19A0FACAEA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3C4C2878-5AEB-7A42-BE93-3DA4371E2820}"/>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4DD44C1-8F26-EE47-835A-992933785F4D}"/>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8" name="Footer Placeholder 7">
            <a:extLst>
              <a:ext uri="{FF2B5EF4-FFF2-40B4-BE49-F238E27FC236}">
                <a16:creationId xmlns:a16="http://schemas.microsoft.com/office/drawing/2014/main" id="{C283ACCA-CACE-A148-A48A-0459E9E5E6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29D2AC-F945-FD49-B9BD-9A4E64628D7C}"/>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2857692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F2B6-48E7-9842-A4E7-764790E2241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6BAE68D-B8EC-214F-BCF1-750F691B321B}"/>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4" name="Footer Placeholder 3">
            <a:extLst>
              <a:ext uri="{FF2B5EF4-FFF2-40B4-BE49-F238E27FC236}">
                <a16:creationId xmlns:a16="http://schemas.microsoft.com/office/drawing/2014/main" id="{5122CF86-4A14-BD4D-960C-EC4F1C6B31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6669F8-0B1B-4B47-998A-222A3EAE93E0}"/>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3705335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C97EF-1F4F-1D48-BF5A-0F709F2EA062}"/>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3" name="Footer Placeholder 2">
            <a:extLst>
              <a:ext uri="{FF2B5EF4-FFF2-40B4-BE49-F238E27FC236}">
                <a16:creationId xmlns:a16="http://schemas.microsoft.com/office/drawing/2014/main" id="{35B98231-9AD0-6741-8715-FF1939D592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3B4C48-F812-8645-B1D5-F83E0572CD05}"/>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136250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7545-EA55-EC47-8B19-B3EBC259A07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A57B12CF-15C8-944E-B0F0-D08CCA4BF7D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8E7F13A-3CFE-CE46-890F-0BC1E75245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FBD972A-FDCA-3E44-9497-DC9C145E0F40}"/>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6" name="Footer Placeholder 5">
            <a:extLst>
              <a:ext uri="{FF2B5EF4-FFF2-40B4-BE49-F238E27FC236}">
                <a16:creationId xmlns:a16="http://schemas.microsoft.com/office/drawing/2014/main" id="{BEC6ACE5-1F1C-574F-9CF2-8317B19039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2E2FF7-1287-1649-8024-59B9223D23DF}"/>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180272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D73168C-653D-40D5-99DB-711CEF77D401}"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62AC-85F7-A44A-A04F-C53CCDD42476}"/>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32315F80-6D46-4B44-BBCD-3E1EBE7B039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2AF4FED-F460-6944-B068-523AE9D007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E5381B1-7DE8-0842-9124-97D3006875F5}"/>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6" name="Footer Placeholder 5">
            <a:extLst>
              <a:ext uri="{FF2B5EF4-FFF2-40B4-BE49-F238E27FC236}">
                <a16:creationId xmlns:a16="http://schemas.microsoft.com/office/drawing/2014/main" id="{69599D72-4463-6643-9F22-073813B42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646BB-F085-B844-821C-54D3F850B453}"/>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1878038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3275-C555-604A-986A-184FF6C0D7B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B5CCA06-ADC8-534A-B1E5-A6AFC3C7511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D16F9AA-3C53-E247-9108-0A0D8B7ADF5A}"/>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5" name="Footer Placeholder 4">
            <a:extLst>
              <a:ext uri="{FF2B5EF4-FFF2-40B4-BE49-F238E27FC236}">
                <a16:creationId xmlns:a16="http://schemas.microsoft.com/office/drawing/2014/main" id="{FE5E1AA3-9A1C-C543-9ED6-BA56E21628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491C81-B34F-8545-BD07-1E6CE4A1E76F}"/>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3617883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BEF29-06D3-574A-9046-063CE81D742A}"/>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BC8B7EF-7D7D-F040-AD4D-85F43A56790D}"/>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6285736-4A97-1849-AED2-AEA86EB539A1}"/>
              </a:ext>
            </a:extLst>
          </p:cNvPr>
          <p:cNvSpPr>
            <a:spLocks noGrp="1"/>
          </p:cNvSpPr>
          <p:nvPr>
            <p:ph type="dt" sz="half" idx="10"/>
          </p:nvPr>
        </p:nvSpPr>
        <p:spPr/>
        <p:txBody>
          <a:bodyPr/>
          <a:lstStyle/>
          <a:p>
            <a:fld id="{BC9F234D-2BFA-434A-892B-A0AEACFF0B9D}" type="datetimeFigureOut">
              <a:rPr lang="en-GB" smtClean="0"/>
              <a:t>16/05/2022</a:t>
            </a:fld>
            <a:endParaRPr lang="en-GB"/>
          </a:p>
        </p:txBody>
      </p:sp>
      <p:sp>
        <p:nvSpPr>
          <p:cNvPr id="5" name="Footer Placeholder 4">
            <a:extLst>
              <a:ext uri="{FF2B5EF4-FFF2-40B4-BE49-F238E27FC236}">
                <a16:creationId xmlns:a16="http://schemas.microsoft.com/office/drawing/2014/main" id="{1FC824DA-CF94-2547-B94D-39632C43D7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53282E-AF5B-4841-AE51-7532298E6DFD}"/>
              </a:ext>
            </a:extLst>
          </p:cNvPr>
          <p:cNvSpPr>
            <a:spLocks noGrp="1"/>
          </p:cNvSpPr>
          <p:nvPr>
            <p:ph type="sldNum" sz="quarter" idx="12"/>
          </p:nvPr>
        </p:nvSpPr>
        <p:spPr/>
        <p:txBody>
          <a:bodyPr/>
          <a:lstStyle/>
          <a:p>
            <a:fld id="{09A97FA0-1AAB-3545-A39E-AD96194C9615}" type="slidenum">
              <a:rPr lang="en-GB" smtClean="0"/>
              <a:t>‹nr.›</a:t>
            </a:fld>
            <a:endParaRPr lang="en-GB"/>
          </a:p>
        </p:txBody>
      </p:sp>
    </p:spTree>
    <p:extLst>
      <p:ext uri="{BB962C8B-B14F-4D97-AF65-F5344CB8AC3E}">
        <p14:creationId xmlns:p14="http://schemas.microsoft.com/office/powerpoint/2010/main" val="354257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Date Placeholder 6"/>
          <p:cNvSpPr>
            <a:spLocks noGrp="1"/>
          </p:cNvSpPr>
          <p:nvPr>
            <p:ph type="dt" sz="half" idx="10"/>
          </p:nvPr>
        </p:nvSpPr>
        <p:spPr/>
        <p:txBody>
          <a:bodyPr/>
          <a:lstStyle/>
          <a:p>
            <a:fld id="{4D73168C-653D-40D5-99DB-711CEF77D401}" type="datetimeFigureOut">
              <a:rPr lang="en-GB" smtClean="0"/>
              <a:t>16/05/2022</a:t>
            </a:fld>
            <a:endParaRPr lang="en-GB"/>
          </a:p>
        </p:txBody>
      </p:sp>
      <p:sp>
        <p:nvSpPr>
          <p:cNvPr id="8" name="Slide Number Placeholder 7"/>
          <p:cNvSpPr>
            <a:spLocks noGrp="1"/>
          </p:cNvSpPr>
          <p:nvPr>
            <p:ph type="sldNum" sz="quarter" idx="11"/>
          </p:nvPr>
        </p:nvSpPr>
        <p:spPr/>
        <p:txBody>
          <a:bodyPr/>
          <a:lstStyle/>
          <a:p>
            <a:fld id="{4E937926-5CC1-475A-B616-9413EEE084C0}" type="slidenum">
              <a:rPr lang="en-GB" smtClean="0"/>
              <a:t>‹nr.›</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D73168C-653D-40D5-99DB-711CEF77D401}"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de-DE"/>
              <a:t>Textmasterformat bearbeiten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D73168C-653D-40D5-99DB-711CEF77D401}" type="datetimeFigureOut">
              <a:rPr lang="en-GB" smtClean="0"/>
              <a:t>16/05/2022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4D73168C-653D-40D5-99DB-711CEF77D401}" type="datetimeFigureOut">
              <a:rPr lang="en-GB" smtClean="0"/>
              <a:t>16/05/2022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168C-653D-40D5-99DB-711CEF77D401}" type="datetimeFigureOut">
              <a:rPr lang="en-GB" smtClean="0"/>
              <a:t>16/05/2022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D73168C-653D-40D5-99DB-711CEF77D401}"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37926-5CC1-475A-B616-9413EEE084C0}" type="slidenum">
              <a:rPr lang="en-GB" smtClean="0"/>
              <a:t>‹nr.›</a:t>
            </a:fld>
            <a:endParaRPr lang="en-GB"/>
          </a:p>
        </p:txBody>
      </p:sp>
      <p:sp>
        <p:nvSpPr>
          <p:cNvPr id="8" name="Title 7"/>
          <p:cNvSpPr>
            <a:spLocks noGrp="1"/>
          </p:cNvSpPr>
          <p:nvPr>
            <p:ph type="title"/>
          </p:nvPr>
        </p:nvSpPr>
        <p:spPr/>
        <p:txBody>
          <a:bodyPr/>
          <a:lstStyle/>
          <a:p>
            <a:r>
              <a:rPr lang="de-DE"/>
              <a:t>Titelmasterformat durch Klicken bearbeiten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D73168C-653D-40D5-99DB-711CEF77D401}"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E937926-5CC1-475A-B616-9413EEE084C0}" type="slidenum">
              <a:rPr lang="en-GB" smtClean="0"/>
              <a:t>‹nr.›</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de-DE"/>
              <a:t>Titelmasterformat durch Klicken bearbeiten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D73168C-653D-40D5-99DB-711CEF77D401}" type="datetimeFigureOut">
              <a:rPr lang="en-GB" smtClean="0"/>
              <a:t>16/05/2022</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E937926-5CC1-475A-B616-9413EEE084C0}" type="slidenum">
              <a:rPr lang="en-GB" smtClean="0"/>
              <a:t>‹nr.›</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64DF69-6D97-424A-BB52-BE558401CC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BE5EF45-746C-F04F-946C-1612AB1389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A9E737-9E7F-9A4A-9678-FF99DDB6099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9F234D-2BFA-434A-892B-A0AEACFF0B9D}" type="datetimeFigureOut">
              <a:rPr lang="en-GB" smtClean="0"/>
              <a:t>16/05/2022</a:t>
            </a:fld>
            <a:endParaRPr lang="en-GB"/>
          </a:p>
        </p:txBody>
      </p:sp>
      <p:sp>
        <p:nvSpPr>
          <p:cNvPr id="5" name="Footer Placeholder 4">
            <a:extLst>
              <a:ext uri="{FF2B5EF4-FFF2-40B4-BE49-F238E27FC236}">
                <a16:creationId xmlns:a16="http://schemas.microsoft.com/office/drawing/2014/main" id="{26B5843D-3A1D-4141-95F1-1F3DAFD8DBF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56403F-3034-D044-B2F7-C3EE7345F8F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A97FA0-1AAB-3545-A39E-AD96194C9615}" type="slidenum">
              <a:rPr lang="en-GB" smtClean="0"/>
              <a:t>‹nr.›</a:t>
            </a:fld>
            <a:endParaRPr lang="en-GB"/>
          </a:p>
        </p:txBody>
      </p:sp>
    </p:spTree>
    <p:extLst>
      <p:ext uri="{BB962C8B-B14F-4D97-AF65-F5344CB8AC3E}">
        <p14:creationId xmlns:p14="http://schemas.microsoft.com/office/powerpoint/2010/main" val="2492570523"/>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hyperlink" Target="http://www.shift-culture.eu/" TargetMode="Externa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shift-culture.eu/achieve-environmental-sustainability-in-your-work/environmental-sustainability-annotated-bibliography/" TargetMode="External"/><Relationship Id="rId3" Type="http://schemas.openxmlformats.org/officeDocument/2006/relationships/image" Target="../media/image7.png"/><Relationship Id="rId7" Type="http://schemas.openxmlformats.org/officeDocument/2006/relationships/hyperlink" Target="http://shift-culture.eu/achieve-environmental-sustainability-in-your-work/environmental-sustainability-articles/" TargetMode="External"/><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shift-culture.eu/achieve-environmental-sustainability-in-your-work/environmental-sustainability-fact-sheets/" TargetMode="External"/><Relationship Id="rId11" Type="http://schemas.openxmlformats.org/officeDocument/2006/relationships/hyperlink" Target="https://artsmetric.com/theme-resources/environmental-sustainability/" TargetMode="External"/><Relationship Id="rId5" Type="http://schemas.openxmlformats.org/officeDocument/2006/relationships/hyperlink" Target="https://shift-culture.eu/achieve-environmental-sustainability-in-your-work/shift-letter-of-intent-on-climate-action/" TargetMode="External"/><Relationship Id="rId10" Type="http://schemas.openxmlformats.org/officeDocument/2006/relationships/hyperlink" Target="https://www.emc-imc.org/press-news/newsletter/lets-make-a-shift-towards-environmental-sustainability" TargetMode="External"/><Relationship Id="rId4" Type="http://schemas.openxmlformats.org/officeDocument/2006/relationships/hyperlink" Target="https://shift-culture.eu/achieve-environmental-sustainability-in-your-work/shift-eco-guidelines-for-networks/" TargetMode="External"/><Relationship Id="rId9" Type="http://schemas.openxmlformats.org/officeDocument/2006/relationships/hyperlink" Target="https://www.emc-imc.org/press-news/newsletter/what-does-it-mean-to-be-a-cultural-leader-in-climate-action-get-ready-to-shif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hift-culture.eu/achieve-environmental-sustainability-in-your-work/environmental-sustainability-annotated-bibliograph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p:cNvGrpSpPr/>
          <p:nvPr/>
        </p:nvGrpSpPr>
        <p:grpSpPr>
          <a:xfrm>
            <a:off x="-71925" y="-531439"/>
            <a:ext cx="9218886" cy="7389439"/>
            <a:chOff x="-71925" y="-531439"/>
            <a:chExt cx="9218886" cy="7389439"/>
          </a:xfrm>
        </p:grpSpPr>
        <p:sp>
          <p:nvSpPr>
            <p:cNvPr id="15" name="Rechteck 14"/>
            <p:cNvSpPr/>
            <p:nvPr/>
          </p:nvSpPr>
          <p:spPr>
            <a:xfrm>
              <a:off x="-71925" y="4847979"/>
              <a:ext cx="9218886" cy="20100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25" y="-531439"/>
              <a:ext cx="9218886" cy="5379418"/>
            </a:xfrm>
            <a:prstGeom prst="rect">
              <a:avLst/>
            </a:prstGeom>
          </p:spPr>
        </p:pic>
        <p:sp>
          <p:nvSpPr>
            <p:cNvPr id="16" name="Textfeld 15"/>
            <p:cNvSpPr txBox="1"/>
            <p:nvPr/>
          </p:nvSpPr>
          <p:spPr>
            <a:xfrm>
              <a:off x="2771800" y="5111423"/>
              <a:ext cx="3799117" cy="707886"/>
            </a:xfrm>
            <a:prstGeom prst="rect">
              <a:avLst/>
            </a:prstGeom>
            <a:noFill/>
          </p:spPr>
          <p:txBody>
            <a:bodyPr wrap="none" rtlCol="0">
              <a:spAutoFit/>
            </a:bodyPr>
            <a:lstStyle/>
            <a:p>
              <a:r>
                <a:rPr lang="de-DE" sz="4000" b="1" dirty="0">
                  <a:latin typeface="Calibri" panose="020F0502020204030204" pitchFamily="34" charset="0"/>
                  <a:cs typeface="Calibri" panose="020F0502020204030204" pitchFamily="34" charset="0"/>
                </a:rPr>
                <a:t>CLIMATE ACTION</a:t>
              </a:r>
              <a:endParaRPr lang="en-GB" sz="4000" b="1" dirty="0">
                <a:latin typeface="Calibri" panose="020F0502020204030204" pitchFamily="34" charset="0"/>
                <a:cs typeface="Calibri" panose="020F0502020204030204" pitchFamily="34" charset="0"/>
              </a:endParaRPr>
            </a:p>
          </p:txBody>
        </p:sp>
      </p:grpSp>
      <p:pic>
        <p:nvPicPr>
          <p:cNvPr id="21" name="Picture 8" descr="Y:\other_projects\SHIFT\Communication\Erasmus+ Communication\erasmus-plus-promo-png\EU flag-Erasmus+_vect_PO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1414" y="6154746"/>
            <a:ext cx="1872208" cy="53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1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3">
            <a:extLst>
              <a:ext uri="{FF2B5EF4-FFF2-40B4-BE49-F238E27FC236}">
                <a16:creationId xmlns:a16="http://schemas.microsoft.com/office/drawing/2014/main" id="{82A97E31-2FF1-4A3B-AC86-2730F3D04897}"/>
              </a:ext>
            </a:extLst>
          </p:cNvPr>
          <p:cNvSpPr/>
          <p:nvPr/>
        </p:nvSpPr>
        <p:spPr>
          <a:xfrm>
            <a:off x="-9205" y="0"/>
            <a:ext cx="9153205" cy="1375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82DFC5BC-8ADD-4E4A-B08D-0210802D66A9}"/>
              </a:ext>
            </a:extLst>
          </p:cNvPr>
          <p:cNvSpPr>
            <a:spLocks noGrp="1"/>
          </p:cNvSpPr>
          <p:nvPr>
            <p:ph type="title"/>
          </p:nvPr>
        </p:nvSpPr>
        <p:spPr>
          <a:xfrm>
            <a:off x="1671797" y="323682"/>
            <a:ext cx="5791200" cy="734169"/>
          </a:xfrm>
        </p:spPr>
        <p:txBody>
          <a:bodyPr>
            <a:normAutofit/>
          </a:bodyPr>
          <a:lstStyle/>
          <a:p>
            <a:pPr algn="ctr"/>
            <a:r>
              <a:rPr lang="nl-NL" sz="4000" b="1" dirty="0" err="1">
                <a:solidFill>
                  <a:srgbClr val="00416A"/>
                </a:solidFill>
                <a:latin typeface="Calibri" panose="020F0502020204030204" pitchFamily="34" charset="0"/>
                <a:cs typeface="Calibri" panose="020F0502020204030204" pitchFamily="34" charset="0"/>
              </a:rPr>
              <a:t>example</a:t>
            </a:r>
            <a:r>
              <a:rPr lang="nl-NL" sz="4000" b="1" dirty="0">
                <a:solidFill>
                  <a:srgbClr val="00416A"/>
                </a:solidFill>
                <a:latin typeface="Calibri" panose="020F0502020204030204" pitchFamily="34" charset="0"/>
                <a:cs typeface="Calibri" panose="020F0502020204030204" pitchFamily="34" charset="0"/>
              </a:rPr>
              <a:t> of norm</a:t>
            </a:r>
          </a:p>
        </p:txBody>
      </p:sp>
      <p:sp>
        <p:nvSpPr>
          <p:cNvPr id="3" name="Tijdelijke aanduiding voor inhoud 2">
            <a:extLst>
              <a:ext uri="{FF2B5EF4-FFF2-40B4-BE49-F238E27FC236}">
                <a16:creationId xmlns:a16="http://schemas.microsoft.com/office/drawing/2014/main" id="{580E65A7-371E-4A0B-8C02-89D677037FFB}"/>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FDBEB9E3-2ED5-4294-B59E-7AB898EE992D}"/>
              </a:ext>
            </a:extLst>
          </p:cNvPr>
          <p:cNvPicPr>
            <a:picLocks noChangeAspect="1"/>
          </p:cNvPicPr>
          <p:nvPr/>
        </p:nvPicPr>
        <p:blipFill rotWithShape="1">
          <a:blip r:embed="rId2"/>
          <a:srcRect l="34250" t="19201" r="15350" b="5200"/>
          <a:stretch/>
        </p:blipFill>
        <p:spPr>
          <a:xfrm>
            <a:off x="1459457" y="1613351"/>
            <a:ext cx="6215880" cy="5244649"/>
          </a:xfrm>
          <a:prstGeom prst="rect">
            <a:avLst/>
          </a:prstGeom>
        </p:spPr>
      </p:pic>
    </p:spTree>
    <p:extLst>
      <p:ext uri="{BB962C8B-B14F-4D97-AF65-F5344CB8AC3E}">
        <p14:creationId xmlns:p14="http://schemas.microsoft.com/office/powerpoint/2010/main" val="18917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a:extLst>
              <a:ext uri="{FF2B5EF4-FFF2-40B4-BE49-F238E27FC236}">
                <a16:creationId xmlns:a16="http://schemas.microsoft.com/office/drawing/2014/main" id="{18E4AFF5-C1C4-1443-A67F-FA663AD9A7F4}"/>
              </a:ext>
            </a:extLst>
          </p:cNvPr>
          <p:cNvPicPr>
            <a:picLocks noGrp="1" noChangeAspect="1"/>
          </p:cNvPicPr>
          <p:nvPr>
            <p:ph idx="1"/>
          </p:nvPr>
        </p:nvPicPr>
        <p:blipFill>
          <a:blip r:embed="rId3"/>
          <a:stretch>
            <a:fillRect/>
          </a:stretch>
        </p:blipFill>
        <p:spPr>
          <a:xfrm>
            <a:off x="482600" y="1803463"/>
            <a:ext cx="8178799" cy="3251072"/>
          </a:xfrm>
          <a:prstGeom prst="rect">
            <a:avLst/>
          </a:prstGeom>
          <a:ln>
            <a:noFill/>
          </a:ln>
        </p:spPr>
      </p:pic>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10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5" descr="Table&#10;&#10;Description automatically generated">
            <a:extLst>
              <a:ext uri="{FF2B5EF4-FFF2-40B4-BE49-F238E27FC236}">
                <a16:creationId xmlns:a16="http://schemas.microsoft.com/office/drawing/2014/main" id="{24C7A20B-1596-9345-8D07-07BB52810B0C}"/>
              </a:ext>
            </a:extLst>
          </p:cNvPr>
          <p:cNvPicPr>
            <a:picLocks noChangeAspect="1"/>
          </p:cNvPicPr>
          <p:nvPr/>
        </p:nvPicPr>
        <p:blipFill>
          <a:blip r:embed="rId3"/>
          <a:stretch>
            <a:fillRect/>
          </a:stretch>
        </p:blipFill>
        <p:spPr>
          <a:xfrm>
            <a:off x="482600" y="1987488"/>
            <a:ext cx="8178800" cy="2883026"/>
          </a:xfrm>
          <a:prstGeom prst="rect">
            <a:avLst/>
          </a:prstGeom>
          <a:ln>
            <a:noFill/>
          </a:ln>
        </p:spPr>
      </p:pic>
    </p:spTree>
    <p:extLst>
      <p:ext uri="{BB962C8B-B14F-4D97-AF65-F5344CB8AC3E}">
        <p14:creationId xmlns:p14="http://schemas.microsoft.com/office/powerpoint/2010/main" val="49118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able&#10;&#10;Description automatically generated">
            <a:extLst>
              <a:ext uri="{FF2B5EF4-FFF2-40B4-BE49-F238E27FC236}">
                <a16:creationId xmlns:a16="http://schemas.microsoft.com/office/drawing/2014/main" id="{36A46595-5D8F-B346-A226-84D7CFF1A089}"/>
              </a:ext>
            </a:extLst>
          </p:cNvPr>
          <p:cNvPicPr>
            <a:picLocks noGrp="1" noChangeAspect="1"/>
          </p:cNvPicPr>
          <p:nvPr>
            <p:ph idx="1"/>
          </p:nvPr>
        </p:nvPicPr>
        <p:blipFill>
          <a:blip r:embed="rId3"/>
          <a:stretch>
            <a:fillRect/>
          </a:stretch>
        </p:blipFill>
        <p:spPr>
          <a:xfrm>
            <a:off x="482600" y="1915922"/>
            <a:ext cx="8178800" cy="3026154"/>
          </a:xfrm>
          <a:prstGeom prst="rect">
            <a:avLst/>
          </a:prstGeom>
          <a:ln>
            <a:noFill/>
          </a:ln>
        </p:spPr>
      </p:pic>
      <p:sp>
        <p:nvSpPr>
          <p:cNvPr id="9"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93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able&#10;&#10;Description automatically generated">
            <a:extLst>
              <a:ext uri="{FF2B5EF4-FFF2-40B4-BE49-F238E27FC236}">
                <a16:creationId xmlns:a16="http://schemas.microsoft.com/office/drawing/2014/main" id="{649870C3-535F-D845-BF5A-ED98197D788F}"/>
              </a:ext>
            </a:extLst>
          </p:cNvPr>
          <p:cNvPicPr>
            <a:picLocks noGrp="1" noChangeAspect="1"/>
          </p:cNvPicPr>
          <p:nvPr>
            <p:ph idx="1"/>
          </p:nvPr>
        </p:nvPicPr>
        <p:blipFill>
          <a:blip r:embed="rId3"/>
          <a:stretch>
            <a:fillRect/>
          </a:stretch>
        </p:blipFill>
        <p:spPr>
          <a:xfrm>
            <a:off x="482600" y="1282064"/>
            <a:ext cx="8178799" cy="4293870"/>
          </a:xfrm>
          <a:prstGeom prst="rect">
            <a:avLst/>
          </a:prstGeom>
          <a:ln>
            <a:noFill/>
          </a:ln>
        </p:spPr>
      </p:pic>
    </p:spTree>
    <p:extLst>
      <p:ext uri="{BB962C8B-B14F-4D97-AF65-F5344CB8AC3E}">
        <p14:creationId xmlns:p14="http://schemas.microsoft.com/office/powerpoint/2010/main" val="54736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able&#10;&#10;Description automatically generated">
            <a:extLst>
              <a:ext uri="{FF2B5EF4-FFF2-40B4-BE49-F238E27FC236}">
                <a16:creationId xmlns:a16="http://schemas.microsoft.com/office/drawing/2014/main" id="{53E7C721-CA68-0142-95B9-5612AC7DF097}"/>
              </a:ext>
            </a:extLst>
          </p:cNvPr>
          <p:cNvPicPr>
            <a:picLocks noGrp="1" noChangeAspect="1"/>
          </p:cNvPicPr>
          <p:nvPr>
            <p:ph idx="1"/>
          </p:nvPr>
        </p:nvPicPr>
        <p:blipFill rotWithShape="1">
          <a:blip r:embed="rId3"/>
          <a:srcRect l="2632" r="4388" b="-1"/>
          <a:stretch/>
        </p:blipFill>
        <p:spPr>
          <a:xfrm>
            <a:off x="482600" y="1339851"/>
            <a:ext cx="8178800" cy="4178299"/>
          </a:xfrm>
          <a:prstGeom prst="rect">
            <a:avLst/>
          </a:prstGeom>
          <a:ln>
            <a:noFill/>
          </a:ln>
        </p:spPr>
      </p:pic>
      <p:sp>
        <p:nvSpPr>
          <p:cNvPr id="9"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32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7E67"/>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5FCCE63-0A9F-A747-80BF-4F02CDBB3788}"/>
              </a:ext>
            </a:extLst>
          </p:cNvPr>
          <p:cNvSpPr txBox="1">
            <a:spLocks/>
          </p:cNvSpPr>
          <p:nvPr/>
        </p:nvSpPr>
        <p:spPr>
          <a:xfrm>
            <a:off x="534033" y="2492896"/>
            <a:ext cx="2669813"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1800" b="1" spc="225" dirty="0">
                <a:solidFill>
                  <a:prstClr val="white"/>
                </a:solidFill>
                <a:latin typeface="Calibri" panose="020F0502020204030204"/>
              </a:rPr>
              <a:t>JULIE’S BICYCLE </a:t>
            </a:r>
          </a:p>
          <a:p>
            <a:pPr marL="0" indent="0" defTabSz="685800">
              <a:spcBef>
                <a:spcPts val="750"/>
              </a:spcBef>
              <a:buNone/>
            </a:pPr>
            <a:endParaRPr lang="en-GB" sz="1600" b="1" spc="225" dirty="0">
              <a:solidFill>
                <a:srgbClr val="FF7E67"/>
              </a:solidFill>
              <a:latin typeface="Calibri" panose="020F0502020204030204"/>
            </a:endParaRPr>
          </a:p>
          <a:p>
            <a:pPr marL="0" indent="0" defTabSz="685800">
              <a:spcBef>
                <a:spcPts val="750"/>
              </a:spcBef>
              <a:buNone/>
            </a:pPr>
            <a:r>
              <a:rPr lang="en-GB" sz="1500" b="1" spc="225" dirty="0">
                <a:solidFill>
                  <a:srgbClr val="FF7E67"/>
                </a:solidFill>
                <a:latin typeface="Calibri" panose="020F0502020204030204"/>
              </a:rPr>
              <a:t> </a:t>
            </a:r>
          </a:p>
          <a:p>
            <a:pPr marL="0" indent="0" algn="just" defTabSz="685800">
              <a:spcBef>
                <a:spcPts val="750"/>
              </a:spcBef>
              <a:buNone/>
            </a:pPr>
            <a:r>
              <a:rPr lang="en-GB" sz="1200" b="1" dirty="0">
                <a:solidFill>
                  <a:srgbClr val="00416A"/>
                </a:solidFill>
                <a:latin typeface="Calibri" panose="020F0502020204030204"/>
              </a:rPr>
              <a:t>“The SHIFT eco-guidelines align perfectly to the climate work that Julie’s Bicycle has championed for more than 15 years. These guidelines will have a strong multiplying effect across the cultural sector, building on a core strength of cultural networks. All of us at Julie’s Bicycle applaud the SHIFT partners for taking the time to develop a custom-made framework that is so easily applicable to other international networks.”</a:t>
            </a:r>
          </a:p>
        </p:txBody>
      </p:sp>
      <p:sp>
        <p:nvSpPr>
          <p:cNvPr id="9" name="Content Placeholder 2">
            <a:extLst>
              <a:ext uri="{FF2B5EF4-FFF2-40B4-BE49-F238E27FC236}">
                <a16:creationId xmlns:a16="http://schemas.microsoft.com/office/drawing/2014/main" id="{82B0ECDB-A980-784B-9573-B85835661124}"/>
              </a:ext>
            </a:extLst>
          </p:cNvPr>
          <p:cNvSpPr txBox="1">
            <a:spLocks/>
          </p:cNvSpPr>
          <p:nvPr/>
        </p:nvSpPr>
        <p:spPr>
          <a:xfrm>
            <a:off x="3206759" y="2492896"/>
            <a:ext cx="2780879" cy="32635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1800" b="1" spc="225" dirty="0">
                <a:solidFill>
                  <a:srgbClr val="00416A"/>
                </a:solidFill>
                <a:latin typeface="Calibri" panose="020F0502020204030204"/>
              </a:rPr>
              <a:t>CREATIVE CARBON SCOTLAND</a:t>
            </a:r>
          </a:p>
          <a:p>
            <a:pPr marL="0" indent="0" algn="just" defTabSz="685800">
              <a:spcBef>
                <a:spcPts val="750"/>
              </a:spcBef>
              <a:buNone/>
            </a:pPr>
            <a:endParaRPr lang="en-GB" sz="2100" b="1" dirty="0">
              <a:solidFill>
                <a:prstClr val="white"/>
              </a:solidFill>
              <a:latin typeface="Calibri" panose="020F0502020204030204"/>
            </a:endParaRPr>
          </a:p>
          <a:p>
            <a:pPr marL="0" indent="0" algn="just" defTabSz="685800">
              <a:spcBef>
                <a:spcPts val="750"/>
              </a:spcBef>
              <a:buNone/>
            </a:pPr>
            <a:r>
              <a:rPr lang="en-GB" sz="1200" b="1" dirty="0">
                <a:solidFill>
                  <a:prstClr val="white"/>
                </a:solidFill>
                <a:latin typeface="Calibri" panose="020F0502020204030204"/>
              </a:rPr>
              <a:t>“We were very pleased to be invited to be a ‘critical friend’ on SHIFT Culture’s development of its environmental guidelines. The collaborative leadership demonstrated in the way the SHIFT Culture team has approached this project and the commitment to further development both as separate organisations and a network is very powerful and we look forward to continuing our links with this inspiring initiative.”</a:t>
            </a:r>
          </a:p>
        </p:txBody>
      </p:sp>
      <p:sp>
        <p:nvSpPr>
          <p:cNvPr id="11" name="Content Placeholder 2">
            <a:extLst>
              <a:ext uri="{FF2B5EF4-FFF2-40B4-BE49-F238E27FC236}">
                <a16:creationId xmlns:a16="http://schemas.microsoft.com/office/drawing/2014/main" id="{B3586019-DDDD-E24F-8444-9C0528CC753E}"/>
              </a:ext>
            </a:extLst>
          </p:cNvPr>
          <p:cNvSpPr txBox="1">
            <a:spLocks/>
          </p:cNvSpPr>
          <p:nvPr/>
        </p:nvSpPr>
        <p:spPr>
          <a:xfrm>
            <a:off x="5987638" y="2492896"/>
            <a:ext cx="2586524" cy="32635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1800" b="1" spc="225" dirty="0">
                <a:solidFill>
                  <a:prstClr val="white"/>
                </a:solidFill>
                <a:latin typeface="Calibri" panose="020F0502020204030204"/>
              </a:rPr>
              <a:t>GREEN LEISURE GROUP</a:t>
            </a:r>
          </a:p>
          <a:p>
            <a:pPr marL="0" indent="0" defTabSz="685800">
              <a:spcBef>
                <a:spcPts val="750"/>
              </a:spcBef>
              <a:buNone/>
            </a:pPr>
            <a:endParaRPr lang="en-GB" sz="2100" b="1" spc="225" dirty="0">
              <a:solidFill>
                <a:prstClr val="white"/>
              </a:solidFill>
              <a:latin typeface="Calibri" panose="020F0502020204030204"/>
            </a:endParaRPr>
          </a:p>
          <a:p>
            <a:pPr marL="0" indent="0" algn="just" defTabSz="685800">
              <a:spcBef>
                <a:spcPts val="750"/>
              </a:spcBef>
              <a:buNone/>
            </a:pPr>
            <a:r>
              <a:rPr lang="en-GB" sz="1200" b="1" dirty="0">
                <a:solidFill>
                  <a:srgbClr val="00416A"/>
                </a:solidFill>
                <a:latin typeface="Calibri" panose="020F0502020204030204"/>
              </a:rPr>
              <a:t>“By developing and implementing the norms created for a new ecolabel for cultural networks the SHIFT partners have embraced their responsibility of reducing their environmental impact together with their members. Green Leisure Group is proud to have contributed to this process .”</a:t>
            </a:r>
          </a:p>
        </p:txBody>
      </p:sp>
      <p:sp>
        <p:nvSpPr>
          <p:cNvPr id="6" name="Rechteck 3">
            <a:extLst>
              <a:ext uri="{FF2B5EF4-FFF2-40B4-BE49-F238E27FC236}">
                <a16:creationId xmlns:a16="http://schemas.microsoft.com/office/drawing/2014/main" id="{6A3352CF-7FDB-4297-82D5-4A1CD4C10A46}"/>
              </a:ext>
            </a:extLst>
          </p:cNvPr>
          <p:cNvSpPr/>
          <p:nvPr/>
        </p:nvSpPr>
        <p:spPr>
          <a:xfrm>
            <a:off x="0" y="0"/>
            <a:ext cx="9153205" cy="1375768"/>
          </a:xfrm>
          <a:prstGeom prst="rect">
            <a:avLst/>
          </a:prstGeom>
          <a:solidFill>
            <a:srgbClr val="004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spc="225" dirty="0">
                <a:solidFill>
                  <a:schemeClr val="bg1"/>
                </a:solidFill>
              </a:rPr>
              <a:t>WHAT THE EXPERTS SAY</a:t>
            </a:r>
            <a:endParaRPr lang="en-GB" sz="4000" dirty="0"/>
          </a:p>
        </p:txBody>
      </p:sp>
      <p:sp>
        <p:nvSpPr>
          <p:cNvPr id="3" name="Titel 2">
            <a:extLst>
              <a:ext uri="{FF2B5EF4-FFF2-40B4-BE49-F238E27FC236}">
                <a16:creationId xmlns:a16="http://schemas.microsoft.com/office/drawing/2014/main" id="{F1818A82-120A-4C15-814C-FD3FD602F8D9}"/>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91010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06B"/>
        </a:solidFill>
        <a:effectLst/>
      </p:bgPr>
    </p:bg>
    <p:spTree>
      <p:nvGrpSpPr>
        <p:cNvPr id="1" name=""/>
        <p:cNvGrpSpPr/>
        <p:nvPr/>
      </p:nvGrpSpPr>
      <p:grpSpPr>
        <a:xfrm>
          <a:off x="0" y="0"/>
          <a:ext cx="0" cy="0"/>
          <a:chOff x="0" y="0"/>
          <a:chExt cx="0" cy="0"/>
        </a:xfrm>
      </p:grpSpPr>
      <p:sp>
        <p:nvSpPr>
          <p:cNvPr id="5" name="Titel 1"/>
          <p:cNvSpPr>
            <a:spLocks noGrp="1"/>
          </p:cNvSpPr>
          <p:nvPr>
            <p:ph type="title"/>
          </p:nvPr>
        </p:nvSpPr>
        <p:spPr>
          <a:xfrm>
            <a:off x="4098326" y="1337318"/>
            <a:ext cx="2808312" cy="615626"/>
          </a:xfrm>
        </p:spPr>
        <p:txBody>
          <a:bodyPr>
            <a:normAutofit/>
          </a:bodyPr>
          <a:lstStyle/>
          <a:p>
            <a:pPr algn="ctr"/>
            <a:r>
              <a:rPr lang="en-GB" sz="3300" b="1" dirty="0">
                <a:solidFill>
                  <a:schemeClr val="bg1"/>
                </a:solidFill>
                <a:latin typeface="Calibri" panose="020F0502020204030204" pitchFamily="34" charset="0"/>
                <a:cs typeface="Calibri" panose="020F0502020204030204" pitchFamily="34" charset="0"/>
              </a:rPr>
              <a:t>THANK YOU!</a:t>
            </a:r>
            <a:endParaRPr lang="de-DE" sz="3300" dirty="0">
              <a:solidFill>
                <a:schemeClr val="bg1"/>
              </a:solidFill>
              <a:latin typeface="Calibri" panose="020F0502020204030204" pitchFamily="34" charset="0"/>
              <a:cs typeface="Calibri" panose="020F0502020204030204" pitchFamily="34" charset="0"/>
            </a:endParaRPr>
          </a:p>
        </p:txBody>
      </p:sp>
      <p:sp>
        <p:nvSpPr>
          <p:cNvPr id="6" name="Inhaltsplatzhalter 2"/>
          <p:cNvSpPr txBox="1">
            <a:spLocks/>
          </p:cNvSpPr>
          <p:nvPr/>
        </p:nvSpPr>
        <p:spPr>
          <a:xfrm>
            <a:off x="2123405" y="2048553"/>
            <a:ext cx="6843493" cy="1000404"/>
          </a:xfrm>
          <a:prstGeom prst="rect">
            <a:avLst/>
          </a:prstGeom>
        </p:spPr>
        <p:txBody>
          <a:bodyPr vert="horz" wrap="square" lIns="68580" tIns="34290" rIns="68580" bIns="27000" rtlCol="0" anchor="b">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pPr algn="ctr" defTabSz="685800">
              <a:spcAft>
                <a:spcPts val="450"/>
              </a:spcAft>
            </a:pPr>
            <a:r>
              <a:rPr lang="en-GB" sz="1650" b="1" spc="90" dirty="0">
                <a:solidFill>
                  <a:prstClr val="white"/>
                </a:solidFill>
                <a:latin typeface="Calibri" panose="020F0502020204030204" pitchFamily="34" charset="0"/>
                <a:cs typeface="Calibri" panose="020F0502020204030204" pitchFamily="34" charset="0"/>
              </a:rPr>
              <a:t>TOOLS PRODUCED are Fully available for free online: </a:t>
            </a:r>
          </a:p>
          <a:p>
            <a:pPr algn="ctr" defTabSz="685800">
              <a:spcAft>
                <a:spcPts val="450"/>
              </a:spcAft>
            </a:pPr>
            <a:r>
              <a:rPr lang="de-DE" sz="1650" spc="90" dirty="0">
                <a:solidFill>
                  <a:prstClr val="whit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a:t>
            </a:r>
            <a:r>
              <a:rPr lang="en-GB" sz="1650" spc="90" dirty="0">
                <a:solidFill>
                  <a:prstClr val="whit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shift-culture.eu</a:t>
            </a:r>
            <a:endParaRPr lang="en-GB" sz="1650" b="1" spc="90" dirty="0">
              <a:solidFill>
                <a:prstClr val="white"/>
              </a:solidFill>
              <a:latin typeface="Calibri" panose="020F0502020204030204" pitchFamily="34" charset="0"/>
              <a:cs typeface="Calibri" panose="020F0502020204030204" pitchFamily="34" charset="0"/>
            </a:endParaRPr>
          </a:p>
        </p:txBody>
      </p:sp>
      <p:pic>
        <p:nvPicPr>
          <p:cNvPr id="10" name="Picture 3" descr="Y:\other_projects\SHIFT\Communication\Erasmus+ Communication\erasmus-logo-beneficaires\logosbeneficaireserasmusright_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6502016" y="5302004"/>
            <a:ext cx="2464882" cy="505924"/>
          </a:xfrm>
          <a:prstGeom prst="rect">
            <a:avLst/>
          </a:prstGeom>
          <a:noFill/>
          <a:effectLst>
            <a:glow>
              <a:schemeClr val="accent1">
                <a:alpha val="40000"/>
              </a:schemeClr>
            </a:glow>
            <a:outerShdw blurRad="50800" dist="50800" dir="5400000" sx="105023" sy="105023" algn="ctr" rotWithShape="0">
              <a:srgbClr val="000000">
                <a:alpha val="39000"/>
              </a:srgbClr>
            </a:outerShdw>
          </a:effectLst>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4527647" y="3203533"/>
            <a:ext cx="1996252" cy="415498"/>
          </a:xfrm>
          <a:prstGeom prst="rect">
            <a:avLst/>
          </a:prstGeom>
          <a:noFill/>
        </p:spPr>
        <p:txBody>
          <a:bodyPr wrap="none" rtlCol="0">
            <a:spAutoFit/>
          </a:bodyPr>
          <a:lstStyle/>
          <a:p>
            <a:pPr defTabSz="685800"/>
            <a:r>
              <a:rPr lang="de-DE" sz="2100" i="1" dirty="0">
                <a:solidFill>
                  <a:srgbClr val="4472C4">
                    <a:lumMod val="60000"/>
                    <a:lumOff val="40000"/>
                  </a:srgbClr>
                </a:solidFill>
                <a:latin typeface="Calibri" panose="020F0502020204030204"/>
              </a:rPr>
              <a:t>#</a:t>
            </a:r>
            <a:r>
              <a:rPr lang="de-DE" sz="2100" i="1" dirty="0" err="1">
                <a:solidFill>
                  <a:srgbClr val="4472C4">
                    <a:lumMod val="60000"/>
                    <a:lumOff val="40000"/>
                  </a:srgbClr>
                </a:solidFill>
                <a:latin typeface="Calibri" panose="020F0502020204030204"/>
              </a:rPr>
              <a:t>shiftcultureplus</a:t>
            </a:r>
            <a:endParaRPr lang="en-GB" sz="2100" i="1" dirty="0">
              <a:solidFill>
                <a:srgbClr val="4472C4">
                  <a:lumMod val="60000"/>
                  <a:lumOff val="40000"/>
                </a:srgbClr>
              </a:solidFill>
              <a:latin typeface="Calibri" panose="020F0502020204030204"/>
            </a:endParaRPr>
          </a:p>
        </p:txBody>
      </p:sp>
      <p:sp>
        <p:nvSpPr>
          <p:cNvPr id="12" name="Inhaltsplatzhalter 2">
            <a:extLst>
              <a:ext uri="{FF2B5EF4-FFF2-40B4-BE49-F238E27FC236}">
                <a16:creationId xmlns:a16="http://schemas.microsoft.com/office/drawing/2014/main" id="{7E6762BC-D77F-1345-84CC-8FD5F0DEE714}"/>
              </a:ext>
            </a:extLst>
          </p:cNvPr>
          <p:cNvSpPr txBox="1">
            <a:spLocks/>
          </p:cNvSpPr>
          <p:nvPr/>
        </p:nvSpPr>
        <p:spPr>
          <a:xfrm>
            <a:off x="4260344" y="3858141"/>
            <a:ext cx="2484276" cy="869389"/>
          </a:xfrm>
          <a:prstGeom prst="rect">
            <a:avLst/>
          </a:prstGeom>
        </p:spPr>
        <p:txBody>
          <a:bodyPr vert="horz" wrap="square" lIns="68580" tIns="34290" rIns="68580" bIns="27000" rtlCol="0" anchor="b">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pPr algn="ctr" defTabSz="685800">
              <a:spcAft>
                <a:spcPts val="450"/>
              </a:spcAft>
            </a:pPr>
            <a:r>
              <a:rPr lang="en-GB" sz="1350" b="1" spc="90" dirty="0">
                <a:solidFill>
                  <a:prstClr val="white"/>
                </a:solidFill>
                <a:latin typeface="Calibri" panose="020F0502020204030204" pitchFamily="34" charset="0"/>
                <a:cs typeface="Calibri" panose="020F0502020204030204" pitchFamily="34" charset="0"/>
              </a:rPr>
              <a:t>Any Questions? </a:t>
            </a:r>
            <a:br>
              <a:rPr lang="en-GB" sz="1350" b="1" spc="90" dirty="0">
                <a:solidFill>
                  <a:prstClr val="white"/>
                </a:solidFill>
                <a:latin typeface="Calibri" panose="020F0502020204030204" pitchFamily="34" charset="0"/>
                <a:cs typeface="Calibri" panose="020F0502020204030204" pitchFamily="34" charset="0"/>
              </a:rPr>
            </a:br>
            <a:r>
              <a:rPr lang="en-GB" sz="1350" b="1" spc="90" dirty="0">
                <a:solidFill>
                  <a:prstClr val="white"/>
                </a:solidFill>
                <a:latin typeface="Calibri" panose="020F0502020204030204" pitchFamily="34" charset="0"/>
                <a:cs typeface="Calibri" panose="020F0502020204030204" pitchFamily="34" charset="0"/>
              </a:rPr>
              <a:t>Contact us </a:t>
            </a:r>
          </a:p>
          <a:p>
            <a:pPr algn="ctr" defTabSz="685800">
              <a:spcAft>
                <a:spcPts val="450"/>
              </a:spcAft>
            </a:pPr>
            <a:r>
              <a:rPr lang="en-GB" sz="1350" b="1" spc="90" dirty="0">
                <a:solidFill>
                  <a:prstClr val="white"/>
                </a:solidFill>
                <a:latin typeface="Calibri" panose="020F0502020204030204" pitchFamily="34" charset="0"/>
                <a:cs typeface="Calibri" panose="020F0502020204030204" pitchFamily="34" charset="0"/>
              </a:rPr>
              <a:t>Irene.garofalo@elia-artschools.org </a:t>
            </a:r>
          </a:p>
        </p:txBody>
      </p:sp>
      <p:sp>
        <p:nvSpPr>
          <p:cNvPr id="13" name="Rectangle 12">
            <a:extLst>
              <a:ext uri="{FF2B5EF4-FFF2-40B4-BE49-F238E27FC236}">
                <a16:creationId xmlns:a16="http://schemas.microsoft.com/office/drawing/2014/main" id="{A8DB57D6-5270-E644-92DE-F4238F82A585}"/>
              </a:ext>
            </a:extLst>
          </p:cNvPr>
          <p:cNvSpPr/>
          <p:nvPr/>
        </p:nvSpPr>
        <p:spPr>
          <a:xfrm>
            <a:off x="0" y="857250"/>
            <a:ext cx="1812472" cy="5143500"/>
          </a:xfrm>
          <a:prstGeom prst="rect">
            <a:avLst/>
          </a:prstGeom>
          <a:solidFill>
            <a:schemeClr val="bg1"/>
          </a:solidFill>
          <a:effectLst>
            <a:outerShdw blurRad="50800" dist="50800" dir="5400000" algn="ctr" rotWithShape="0">
              <a:srgbClr val="000000">
                <a:alpha val="8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14" name="Grafik 6">
            <a:extLst>
              <a:ext uri="{FF2B5EF4-FFF2-40B4-BE49-F238E27FC236}">
                <a16:creationId xmlns:a16="http://schemas.microsoft.com/office/drawing/2014/main" id="{6DC4121B-27C0-D04F-AE52-D37138930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39" y="2463514"/>
            <a:ext cx="1401819" cy="660857"/>
          </a:xfrm>
          <a:prstGeom prst="rect">
            <a:avLst/>
          </a:prstGeom>
        </p:spPr>
      </p:pic>
      <p:pic>
        <p:nvPicPr>
          <p:cNvPr id="15" name="Grafik 4">
            <a:extLst>
              <a:ext uri="{FF2B5EF4-FFF2-40B4-BE49-F238E27FC236}">
                <a16:creationId xmlns:a16="http://schemas.microsoft.com/office/drawing/2014/main" id="{C1AB19AC-F1FA-5B44-A57D-5DD8577F0D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933" y="3052495"/>
            <a:ext cx="1150665" cy="542456"/>
          </a:xfrm>
          <a:prstGeom prst="rect">
            <a:avLst/>
          </a:prstGeom>
        </p:spPr>
      </p:pic>
      <p:pic>
        <p:nvPicPr>
          <p:cNvPr id="16" name="Grafik 5">
            <a:extLst>
              <a:ext uri="{FF2B5EF4-FFF2-40B4-BE49-F238E27FC236}">
                <a16:creationId xmlns:a16="http://schemas.microsoft.com/office/drawing/2014/main" id="{9ED3342C-29A5-3A44-B8A5-F48EE25D72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495" y="1789165"/>
            <a:ext cx="1449063" cy="683130"/>
          </a:xfrm>
          <a:prstGeom prst="rect">
            <a:avLst/>
          </a:prstGeom>
        </p:spPr>
      </p:pic>
      <p:pic>
        <p:nvPicPr>
          <p:cNvPr id="17" name="Grafik 7">
            <a:extLst>
              <a:ext uri="{FF2B5EF4-FFF2-40B4-BE49-F238E27FC236}">
                <a16:creationId xmlns:a16="http://schemas.microsoft.com/office/drawing/2014/main" id="{A452E6C6-F3DB-824F-A00E-6411F00EE6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546" y="4167910"/>
            <a:ext cx="1150666" cy="542456"/>
          </a:xfrm>
          <a:prstGeom prst="rect">
            <a:avLst/>
          </a:prstGeom>
        </p:spPr>
      </p:pic>
      <p:pic>
        <p:nvPicPr>
          <p:cNvPr id="18" name="Grafik 8">
            <a:extLst>
              <a:ext uri="{FF2B5EF4-FFF2-40B4-BE49-F238E27FC236}">
                <a16:creationId xmlns:a16="http://schemas.microsoft.com/office/drawing/2014/main" id="{2858DE93-9ADE-5B44-B95F-705A1AC4A3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2316" y="3586914"/>
            <a:ext cx="1150665" cy="542456"/>
          </a:xfrm>
          <a:prstGeom prst="rect">
            <a:avLst/>
          </a:prstGeom>
        </p:spPr>
      </p:pic>
      <p:pic>
        <p:nvPicPr>
          <p:cNvPr id="19" name="Grafik 9">
            <a:extLst>
              <a:ext uri="{FF2B5EF4-FFF2-40B4-BE49-F238E27FC236}">
                <a16:creationId xmlns:a16="http://schemas.microsoft.com/office/drawing/2014/main" id="{32136193-6AC2-6840-8869-67DF9DC956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9687" y="4683431"/>
            <a:ext cx="1233156" cy="581346"/>
          </a:xfrm>
          <a:prstGeom prst="rect">
            <a:avLst/>
          </a:prstGeom>
        </p:spPr>
      </p:pic>
      <p:pic>
        <p:nvPicPr>
          <p:cNvPr id="20" name="Grafik 10">
            <a:extLst>
              <a:ext uri="{FF2B5EF4-FFF2-40B4-BE49-F238E27FC236}">
                <a16:creationId xmlns:a16="http://schemas.microsoft.com/office/drawing/2014/main" id="{54D96447-B4D9-D342-849D-47781EB054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8670" y="951178"/>
            <a:ext cx="1674186" cy="789260"/>
          </a:xfrm>
          <a:prstGeom prst="rect">
            <a:avLst/>
          </a:prstGeom>
        </p:spPr>
      </p:pic>
      <p:pic>
        <p:nvPicPr>
          <p:cNvPr id="21" name="Grafik 18">
            <a:extLst>
              <a:ext uri="{FF2B5EF4-FFF2-40B4-BE49-F238E27FC236}">
                <a16:creationId xmlns:a16="http://schemas.microsoft.com/office/drawing/2014/main" id="{CAD55E22-8871-F54F-B1F1-7FA345952C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7626" y="1057716"/>
            <a:ext cx="683131" cy="683131"/>
          </a:xfrm>
          <a:prstGeom prst="rect">
            <a:avLst/>
          </a:prstGeom>
        </p:spPr>
      </p:pic>
      <p:pic>
        <p:nvPicPr>
          <p:cNvPr id="22" name="Grafik 17">
            <a:extLst>
              <a:ext uri="{FF2B5EF4-FFF2-40B4-BE49-F238E27FC236}">
                <a16:creationId xmlns:a16="http://schemas.microsoft.com/office/drawing/2014/main" id="{248EF2F1-6AE8-A24A-AAE1-9C731192A59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2316" y="5302004"/>
            <a:ext cx="1233156" cy="638457"/>
          </a:xfrm>
          <a:prstGeom prst="rect">
            <a:avLst/>
          </a:prstGeom>
        </p:spPr>
      </p:pic>
    </p:spTree>
    <p:extLst>
      <p:ext uri="{BB962C8B-B14F-4D97-AF65-F5344CB8AC3E}">
        <p14:creationId xmlns:p14="http://schemas.microsoft.com/office/powerpoint/2010/main" val="389520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7E67"/>
        </a:solidFill>
        <a:effectLst/>
      </p:bgPr>
    </p:bg>
    <p:spTree>
      <p:nvGrpSpPr>
        <p:cNvPr id="1" name=""/>
        <p:cNvGrpSpPr/>
        <p:nvPr/>
      </p:nvGrpSpPr>
      <p:grpSpPr>
        <a:xfrm>
          <a:off x="0" y="0"/>
          <a:ext cx="0" cy="0"/>
          <a:chOff x="0" y="0"/>
          <a:chExt cx="0" cy="0"/>
        </a:xfrm>
      </p:grpSpPr>
      <p:pic>
        <p:nvPicPr>
          <p:cNvPr id="6" name="Content Placeholder 6" descr="Logo, company name&#10;&#10;Description automatically generated">
            <a:extLst>
              <a:ext uri="{FF2B5EF4-FFF2-40B4-BE49-F238E27FC236}">
                <a16:creationId xmlns:a16="http://schemas.microsoft.com/office/drawing/2014/main" id="{5EF91707-27A2-2C44-9119-58B704A5307A}"/>
              </a:ext>
            </a:extLst>
          </p:cNvPr>
          <p:cNvPicPr>
            <a:picLocks noChangeAspect="1"/>
          </p:cNvPicPr>
          <p:nvPr/>
        </p:nvPicPr>
        <p:blipFill>
          <a:blip r:embed="rId3"/>
          <a:stretch>
            <a:fillRect/>
          </a:stretch>
        </p:blipFill>
        <p:spPr>
          <a:xfrm>
            <a:off x="5796136" y="4975844"/>
            <a:ext cx="3215149" cy="1876134"/>
          </a:xfrm>
          <a:prstGeom prst="rect">
            <a:avLst/>
          </a:prstGeom>
        </p:spPr>
      </p:pic>
      <p:sp>
        <p:nvSpPr>
          <p:cNvPr id="7" name="Rechteck 3">
            <a:extLst>
              <a:ext uri="{FF2B5EF4-FFF2-40B4-BE49-F238E27FC236}">
                <a16:creationId xmlns:a16="http://schemas.microsoft.com/office/drawing/2014/main" id="{2CFA53D0-8894-4FFC-8825-005347C160FA}"/>
              </a:ext>
            </a:extLst>
          </p:cNvPr>
          <p:cNvSpPr/>
          <p:nvPr/>
        </p:nvSpPr>
        <p:spPr>
          <a:xfrm>
            <a:off x="0" y="0"/>
            <a:ext cx="9153205" cy="1375768"/>
          </a:xfrm>
          <a:prstGeom prst="rect">
            <a:avLst/>
          </a:prstGeom>
          <a:solidFill>
            <a:srgbClr val="004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p>
        </p:txBody>
      </p:sp>
      <p:sp>
        <p:nvSpPr>
          <p:cNvPr id="9" name="Titel 1">
            <a:extLst>
              <a:ext uri="{FF2B5EF4-FFF2-40B4-BE49-F238E27FC236}">
                <a16:creationId xmlns:a16="http://schemas.microsoft.com/office/drawing/2014/main" id="{E697BE7A-0151-4EBB-9EA3-2A49FA047100}"/>
              </a:ext>
            </a:extLst>
          </p:cNvPr>
          <p:cNvSpPr>
            <a:spLocks noGrp="1"/>
          </p:cNvSpPr>
          <p:nvPr>
            <p:ph type="title"/>
          </p:nvPr>
        </p:nvSpPr>
        <p:spPr>
          <a:xfrm>
            <a:off x="1899317" y="2824460"/>
            <a:ext cx="5345365" cy="1209079"/>
          </a:xfrm>
        </p:spPr>
        <p:txBody>
          <a:bodyPr>
            <a:normAutofit/>
          </a:bodyPr>
          <a:lstStyle/>
          <a:p>
            <a:pPr algn="ctr"/>
            <a:r>
              <a:rPr lang="en-GB" sz="4000" b="1" dirty="0">
                <a:solidFill>
                  <a:schemeClr val="bg1"/>
                </a:solidFill>
                <a:latin typeface="Calibri" panose="020F0502020204030204" pitchFamily="34" charset="0"/>
                <a:cs typeface="Calibri" panose="020F0502020204030204" pitchFamily="34" charset="0"/>
              </a:rPr>
              <a:t>ANY QUESTIONS? </a:t>
            </a:r>
            <a:endParaRPr lang="de-DE"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205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other_projects\SHIFT\Communication\Powerpoint presentation\Powerpoint Malta\massimo-rivenci-upvt1r4BBCo-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72" r="428" b="38900"/>
          <a:stretch/>
        </p:blipFill>
        <p:spPr bwMode="auto">
          <a:xfrm>
            <a:off x="-9205" y="0"/>
            <a:ext cx="9153205" cy="321297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9205" y="0"/>
            <a:ext cx="9153205" cy="321297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eck 5"/>
          <p:cNvSpPr/>
          <p:nvPr/>
        </p:nvSpPr>
        <p:spPr>
          <a:xfrm>
            <a:off x="-9205" y="3212976"/>
            <a:ext cx="9153205" cy="3650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feld 10"/>
          <p:cNvSpPr txBox="1"/>
          <p:nvPr/>
        </p:nvSpPr>
        <p:spPr>
          <a:xfrm>
            <a:off x="755576" y="5329316"/>
            <a:ext cx="3065548" cy="1015663"/>
          </a:xfrm>
          <a:prstGeom prst="rect">
            <a:avLst/>
          </a:prstGeom>
          <a:noFill/>
        </p:spPr>
        <p:txBody>
          <a:bodyPr wrap="square" rtlCol="0">
            <a:spAutoFit/>
          </a:bodyPr>
          <a:lstStyle/>
          <a:p>
            <a:pPr algn="ctr"/>
            <a:r>
              <a:rPr lang="de-DE" sz="3000" b="1" dirty="0">
                <a:latin typeface="Calibri" panose="020F0502020204030204" pitchFamily="34" charset="0"/>
                <a:cs typeface="Calibri" panose="020F0502020204030204" pitchFamily="34" charset="0"/>
              </a:rPr>
              <a:t>ENVIRONMENTAL</a:t>
            </a:r>
          </a:p>
          <a:p>
            <a:pPr algn="ctr"/>
            <a:r>
              <a:rPr lang="de-DE" sz="3000" b="1" dirty="0">
                <a:latin typeface="Calibri" panose="020F0502020204030204" pitchFamily="34" charset="0"/>
                <a:cs typeface="Calibri" panose="020F0502020204030204" pitchFamily="34" charset="0"/>
              </a:rPr>
              <a:t>SUSTAINABILITY</a:t>
            </a:r>
          </a:p>
        </p:txBody>
      </p:sp>
      <p:sp>
        <p:nvSpPr>
          <p:cNvPr id="13" name="Ellipse 12"/>
          <p:cNvSpPr/>
          <p:nvPr/>
        </p:nvSpPr>
        <p:spPr>
          <a:xfrm>
            <a:off x="1825817" y="3732570"/>
            <a:ext cx="925066" cy="92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22" name="Rechteck 21"/>
          <p:cNvSpPr/>
          <p:nvPr/>
        </p:nvSpPr>
        <p:spPr>
          <a:xfrm>
            <a:off x="4535996" y="3730983"/>
            <a:ext cx="72008" cy="26139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feld 22"/>
          <p:cNvSpPr txBox="1"/>
          <p:nvPr/>
        </p:nvSpPr>
        <p:spPr>
          <a:xfrm>
            <a:off x="4716016" y="3976152"/>
            <a:ext cx="3996444" cy="2123658"/>
          </a:xfrm>
          <a:prstGeom prst="rect">
            <a:avLst/>
          </a:prstGeom>
          <a:noFill/>
        </p:spPr>
        <p:txBody>
          <a:bodyPr wrap="square" rtlCol="0">
            <a:spAutoFit/>
          </a:bodyPr>
          <a:lstStyle/>
          <a:p>
            <a:pPr marL="285750" indent="-285750" algn="ctr">
              <a:buFont typeface="Arial" panose="020B0604020202020204" pitchFamily="34" charset="0"/>
              <a:buChar char="•"/>
            </a:pPr>
            <a:r>
              <a:rPr lang="en-GB" sz="2200" b="1" dirty="0">
                <a:latin typeface="Calibri" panose="020F0502020204030204" pitchFamily="34" charset="0"/>
                <a:cs typeface="Calibri" panose="020F0502020204030204" pitchFamily="34" charset="0"/>
              </a:rPr>
              <a:t>To provide capacity building for leaders and staff of cultural networks on how to claim a role in the action to achieve the climate change goals of the UN SDGs.</a:t>
            </a:r>
          </a:p>
        </p:txBody>
      </p:sp>
      <p:pic>
        <p:nvPicPr>
          <p:cNvPr id="3" name="Grafik 2">
            <a:extLst>
              <a:ext uri="{FF2B5EF4-FFF2-40B4-BE49-F238E27FC236}">
                <a16:creationId xmlns:a16="http://schemas.microsoft.com/office/drawing/2014/main" id="{B0B4B5D2-D200-4FA6-9666-3FC9C8A81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3851169"/>
            <a:ext cx="729959" cy="729959"/>
          </a:xfrm>
          <a:prstGeom prst="rect">
            <a:avLst/>
          </a:prstGeom>
        </p:spPr>
      </p:pic>
    </p:spTree>
    <p:extLst>
      <p:ext uri="{BB962C8B-B14F-4D97-AF65-F5344CB8AC3E}">
        <p14:creationId xmlns:p14="http://schemas.microsoft.com/office/powerpoint/2010/main" val="41935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0252" y="0"/>
            <a:ext cx="9153205" cy="1375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1"/>
          <p:cNvSpPr>
            <a:spLocks noGrp="1"/>
          </p:cNvSpPr>
          <p:nvPr>
            <p:ph type="title"/>
          </p:nvPr>
        </p:nvSpPr>
        <p:spPr>
          <a:xfrm>
            <a:off x="1691680" y="359680"/>
            <a:ext cx="6048672" cy="648072"/>
          </a:xfrm>
        </p:spPr>
        <p:txBody>
          <a:bodyPr>
            <a:noAutofit/>
          </a:bodyPr>
          <a:lstStyle/>
          <a:p>
            <a:pPr algn="ctr"/>
            <a:r>
              <a:rPr lang="de-DE" sz="4000" b="1" dirty="0">
                <a:solidFill>
                  <a:schemeClr val="tx1"/>
                </a:solidFill>
                <a:latin typeface="Calibri" panose="020F0502020204030204" pitchFamily="34" charset="0"/>
                <a:cs typeface="Calibri" panose="020F0502020204030204" pitchFamily="34" charset="0"/>
              </a:rPr>
              <a:t>The </a:t>
            </a:r>
            <a:r>
              <a:rPr lang="de-DE" sz="4000" b="1" dirty="0" err="1">
                <a:solidFill>
                  <a:schemeClr val="tx1"/>
                </a:solidFill>
                <a:latin typeface="Calibri" panose="020F0502020204030204" pitchFamily="34" charset="0"/>
                <a:cs typeface="Calibri" panose="020F0502020204030204" pitchFamily="34" charset="0"/>
              </a:rPr>
              <a:t>urgency</a:t>
            </a:r>
            <a:endParaRPr lang="de-DE" sz="40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11B9314-41F1-4213-950C-D02720283C75}"/>
              </a:ext>
            </a:extLst>
          </p:cNvPr>
          <p:cNvSpPr txBox="1"/>
          <p:nvPr/>
        </p:nvSpPr>
        <p:spPr>
          <a:xfrm>
            <a:off x="4932040" y="2443279"/>
            <a:ext cx="3240360" cy="3447098"/>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UN SDG 13: Climate action</a:t>
            </a:r>
          </a:p>
          <a:p>
            <a:pPr algn="l" fontAlgn="base"/>
            <a:endParaRPr lang="en-US" sz="2000" b="1" i="0" dirty="0">
              <a:solidFill>
                <a:srgbClr val="333333"/>
              </a:solidFill>
              <a:effectLst/>
              <a:latin typeface="Oswald-Bold"/>
            </a:endParaRPr>
          </a:p>
          <a:p>
            <a:pPr algn="l" fontAlgn="base"/>
            <a:r>
              <a:rPr lang="en-US" sz="2000" b="1" dirty="0">
                <a:solidFill>
                  <a:srgbClr val="00416A"/>
                </a:solidFill>
                <a:latin typeface="Calibri" panose="020F0502020204030204" pitchFamily="34" charset="0"/>
                <a:cs typeface="Calibri" panose="020F0502020204030204" pitchFamily="34" charset="0"/>
              </a:rPr>
              <a:t>Target </a:t>
            </a:r>
            <a:r>
              <a:rPr lang="en-US" sz="2000" b="1" i="0" dirty="0">
                <a:solidFill>
                  <a:srgbClr val="00416A"/>
                </a:solidFill>
                <a:effectLst/>
                <a:latin typeface="Calibri" panose="020F0502020204030204" pitchFamily="34" charset="0"/>
                <a:cs typeface="Calibri" panose="020F0502020204030204" pitchFamily="34" charset="0"/>
              </a:rPr>
              <a:t>13.3</a:t>
            </a:r>
          </a:p>
          <a:p>
            <a:pPr algn="l" fontAlgn="base"/>
            <a:r>
              <a:rPr lang="en-US" sz="2000" b="0" i="0" dirty="0">
                <a:solidFill>
                  <a:srgbClr val="00416A"/>
                </a:solidFill>
                <a:effectLst/>
                <a:latin typeface="Calibri" panose="020F0502020204030204" pitchFamily="34" charset="0"/>
                <a:cs typeface="Calibri" panose="020F0502020204030204" pitchFamily="34" charset="0"/>
              </a:rPr>
              <a:t>Improve education, awareness-raising and human and institutional capacity on climate change mitigation, adaptation, impact reduction and early warning</a:t>
            </a:r>
          </a:p>
          <a:p>
            <a:endParaRPr lang="en-GB"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715030DB-BA54-4716-8B57-7B5BE02806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152" b="-349"/>
          <a:stretch/>
        </p:blipFill>
        <p:spPr bwMode="auto">
          <a:xfrm>
            <a:off x="179512" y="1466528"/>
            <a:ext cx="4299942"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3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205" y="0"/>
            <a:ext cx="9153205" cy="1375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1"/>
          <p:cNvSpPr>
            <a:spLocks noGrp="1"/>
          </p:cNvSpPr>
          <p:nvPr>
            <p:ph type="title"/>
          </p:nvPr>
        </p:nvSpPr>
        <p:spPr>
          <a:xfrm>
            <a:off x="1691680" y="359680"/>
            <a:ext cx="6048672" cy="648072"/>
          </a:xfrm>
        </p:spPr>
        <p:txBody>
          <a:bodyPr>
            <a:noAutofit/>
          </a:bodyPr>
          <a:lstStyle/>
          <a:p>
            <a:pPr algn="ctr"/>
            <a:r>
              <a:rPr lang="de-DE" sz="4000" b="1" dirty="0" err="1">
                <a:solidFill>
                  <a:schemeClr val="tx1"/>
                </a:solidFill>
                <a:latin typeface="Calibri" panose="020F0502020204030204" pitchFamily="34" charset="0"/>
                <a:cs typeface="Calibri" panose="020F0502020204030204" pitchFamily="34" charset="0"/>
              </a:rPr>
              <a:t>our</a:t>
            </a:r>
            <a:r>
              <a:rPr lang="de-DE" sz="4000" b="1" dirty="0">
                <a:solidFill>
                  <a:schemeClr val="tx1"/>
                </a:solidFill>
                <a:latin typeface="Calibri" panose="020F0502020204030204" pitchFamily="34" charset="0"/>
                <a:cs typeface="Calibri" panose="020F0502020204030204" pitchFamily="34" charset="0"/>
              </a:rPr>
              <a:t> Approach</a:t>
            </a:r>
            <a:endParaRPr lang="de-DE" sz="40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11B9314-41F1-4213-950C-D02720283C75}"/>
              </a:ext>
            </a:extLst>
          </p:cNvPr>
          <p:cNvSpPr txBox="1"/>
          <p:nvPr/>
        </p:nvSpPr>
        <p:spPr>
          <a:xfrm>
            <a:off x="1115616" y="1735448"/>
            <a:ext cx="7200800" cy="1261884"/>
          </a:xfrm>
          <a:prstGeom prst="rect">
            <a:avLst/>
          </a:prstGeom>
          <a:noFill/>
        </p:spPr>
        <p:txBody>
          <a:bodyPr wrap="square" rtlCol="0">
            <a:spAutoFit/>
          </a:bodyPr>
          <a:lstStyle/>
          <a:p>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ctr"/>
            <a:r>
              <a:rPr lang="en-GB" sz="2000" b="1" dirty="0">
                <a:effectLst/>
                <a:latin typeface="Calibri" panose="020F0502020204030204" pitchFamily="34" charset="0"/>
                <a:ea typeface="Times New Roman" panose="02020603050405020304" pitchFamily="18" charset="0"/>
                <a:cs typeface="Calibri" panose="020F0502020204030204" pitchFamily="34" charset="0"/>
              </a:rPr>
              <a:t>FOCUS: </a:t>
            </a:r>
          </a:p>
          <a:p>
            <a:pPr algn="ctr"/>
            <a:r>
              <a:rPr lang="en-GB" sz="2000" b="1" dirty="0">
                <a:effectLst/>
                <a:latin typeface="Calibri" panose="020F0502020204030204" pitchFamily="34" charset="0"/>
                <a:ea typeface="Times New Roman" panose="02020603050405020304" pitchFamily="18" charset="0"/>
                <a:cs typeface="Calibri" panose="020F0502020204030204" pitchFamily="34" charset="0"/>
              </a:rPr>
              <a:t>Cultural networks + potential spill-over effect on cultural sector</a:t>
            </a:r>
          </a:p>
          <a:p>
            <a:endParaRPr lang="en-GB"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2" name="Tabel 5">
            <a:extLst>
              <a:ext uri="{FF2B5EF4-FFF2-40B4-BE49-F238E27FC236}">
                <a16:creationId xmlns:a16="http://schemas.microsoft.com/office/drawing/2014/main" id="{7817D1D2-02EE-4121-9ABC-3678B1CA80A1}"/>
              </a:ext>
            </a:extLst>
          </p:cNvPr>
          <p:cNvGraphicFramePr>
            <a:graphicFrameLocks noGrp="1"/>
          </p:cNvGraphicFramePr>
          <p:nvPr>
            <p:extLst>
              <p:ext uri="{D42A27DB-BD31-4B8C-83A1-F6EECF244321}">
                <p14:modId xmlns:p14="http://schemas.microsoft.com/office/powerpoint/2010/main" val="2133509385"/>
              </p:ext>
            </p:extLst>
          </p:nvPr>
        </p:nvGraphicFramePr>
        <p:xfrm>
          <a:off x="1524000" y="3357012"/>
          <a:ext cx="6096000" cy="2560320"/>
        </p:xfrm>
        <a:graphic>
          <a:graphicData uri="http://schemas.openxmlformats.org/drawingml/2006/table">
            <a:tbl>
              <a:tblPr firstRow="1" bandRow="1">
                <a:tableStyleId>{5940675A-B579-460E-94D1-54222C63F5DA}</a:tableStyleId>
              </a:tblPr>
              <a:tblGrid>
                <a:gridCol w="1031776">
                  <a:extLst>
                    <a:ext uri="{9D8B030D-6E8A-4147-A177-3AD203B41FA5}">
                      <a16:colId xmlns:a16="http://schemas.microsoft.com/office/drawing/2014/main" val="65906418"/>
                    </a:ext>
                  </a:extLst>
                </a:gridCol>
                <a:gridCol w="5064224">
                  <a:extLst>
                    <a:ext uri="{9D8B030D-6E8A-4147-A177-3AD203B41FA5}">
                      <a16:colId xmlns:a16="http://schemas.microsoft.com/office/drawing/2014/main" val="4138268086"/>
                    </a:ext>
                  </a:extLst>
                </a:gridCol>
              </a:tblGrid>
              <a:tr h="370840">
                <a:tc>
                  <a:txBody>
                    <a:bodyPr/>
                    <a:lstStyle/>
                    <a:p>
                      <a:r>
                        <a:rPr lang="en-GB" sz="1800" b="1" dirty="0">
                          <a:effectLst/>
                          <a:latin typeface="Calibri" panose="020F0502020204030204" pitchFamily="34" charset="0"/>
                          <a:ea typeface="Times New Roman" panose="02020603050405020304" pitchFamily="18" charset="0"/>
                          <a:cs typeface="Calibri" panose="020F0502020204030204" pitchFamily="34" charset="0"/>
                        </a:rPr>
                        <a:t>STEP 1 </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Calibri" panose="020F0502020204030204" pitchFamily="34" charset="0"/>
                        </a:rPr>
                        <a:t>Defining the problem, finding existing resources, exploring the needs</a:t>
                      </a:r>
                    </a:p>
                  </a:txBody>
                  <a:tcPr/>
                </a:tc>
                <a:extLst>
                  <a:ext uri="{0D108BD9-81ED-4DB2-BD59-A6C34878D82A}">
                    <a16:rowId xmlns:a16="http://schemas.microsoft.com/office/drawing/2014/main" val="1909177550"/>
                  </a:ext>
                </a:extLst>
              </a:tr>
              <a:tr h="370840">
                <a:tc>
                  <a:txBody>
                    <a:bodyPr/>
                    <a:lstStyle/>
                    <a:p>
                      <a:r>
                        <a:rPr lang="en-GB" b="1" dirty="0">
                          <a:latin typeface="Calibri" panose="020F0502020204030204" pitchFamily="34" charset="0"/>
                          <a:ea typeface="Times New Roman" panose="02020603050405020304" pitchFamily="18" charset="0"/>
                          <a:cs typeface="Calibri" panose="020F0502020204030204" pitchFamily="34" charset="0"/>
                        </a:rPr>
                        <a:t>STEP 2 </a:t>
                      </a:r>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Times New Roman" panose="02020603050405020304" pitchFamily="18" charset="0"/>
                          <a:cs typeface="Calibri" panose="020F0502020204030204" pitchFamily="34" charset="0"/>
                        </a:rPr>
                        <a:t>Creating useful resources specific to cultural networks </a:t>
                      </a:r>
                    </a:p>
                  </a:txBody>
                  <a:tcPr/>
                </a:tc>
                <a:extLst>
                  <a:ext uri="{0D108BD9-81ED-4DB2-BD59-A6C34878D82A}">
                    <a16:rowId xmlns:a16="http://schemas.microsoft.com/office/drawing/2014/main" val="3904764390"/>
                  </a:ext>
                </a:extLst>
              </a:tr>
              <a:tr h="370840">
                <a:tc>
                  <a:txBody>
                    <a:bodyPr/>
                    <a:lstStyle/>
                    <a:p>
                      <a:r>
                        <a:rPr lang="en-GB" b="1" dirty="0">
                          <a:latin typeface="Calibri" panose="020F0502020204030204" pitchFamily="34" charset="0"/>
                          <a:ea typeface="Times New Roman" panose="02020603050405020304" pitchFamily="18" charset="0"/>
                          <a:cs typeface="Calibri" panose="020F0502020204030204" pitchFamily="34" charset="0"/>
                        </a:rPr>
                        <a:t>STEP 3 </a:t>
                      </a:r>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Times New Roman" panose="02020603050405020304" pitchFamily="18" charset="0"/>
                          <a:cs typeface="Calibri" panose="020F0502020204030204" pitchFamily="34" charset="0"/>
                        </a:rPr>
                        <a:t>Embracing cultural leadership, kick-starting climate action, implementing change in our organisations </a:t>
                      </a:r>
                    </a:p>
                  </a:txBody>
                  <a:tcPr/>
                </a:tc>
                <a:extLst>
                  <a:ext uri="{0D108BD9-81ED-4DB2-BD59-A6C34878D82A}">
                    <a16:rowId xmlns:a16="http://schemas.microsoft.com/office/drawing/2014/main" val="2233125451"/>
                  </a:ext>
                </a:extLst>
              </a:tr>
              <a:tr h="370840">
                <a:tc>
                  <a:txBody>
                    <a:bodyPr/>
                    <a:lstStyle/>
                    <a:p>
                      <a:r>
                        <a:rPr lang="en-GB" b="1" dirty="0">
                          <a:latin typeface="Calibri" panose="020F0502020204030204" pitchFamily="34" charset="0"/>
                          <a:ea typeface="Times New Roman" panose="02020603050405020304" pitchFamily="18" charset="0"/>
                          <a:cs typeface="Calibri" panose="020F0502020204030204" pitchFamily="34" charset="0"/>
                        </a:rPr>
                        <a:t>STEP 4 </a:t>
                      </a:r>
                      <a:endParaRPr lang="nl-NL"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Times New Roman" panose="02020603050405020304" pitchFamily="18" charset="0"/>
                          <a:cs typeface="Calibri" panose="020F0502020204030204" pitchFamily="34" charset="0"/>
                        </a:rPr>
                        <a:t>Working towards long-term effects and spill-over to the sector </a:t>
                      </a:r>
                    </a:p>
                  </a:txBody>
                  <a:tcPr/>
                </a:tc>
                <a:extLst>
                  <a:ext uri="{0D108BD9-81ED-4DB2-BD59-A6C34878D82A}">
                    <a16:rowId xmlns:a16="http://schemas.microsoft.com/office/drawing/2014/main" val="3451571906"/>
                  </a:ext>
                </a:extLst>
              </a:tr>
            </a:tbl>
          </a:graphicData>
        </a:graphic>
      </p:graphicFrame>
    </p:spTree>
    <p:extLst>
      <p:ext uri="{BB962C8B-B14F-4D97-AF65-F5344CB8AC3E}">
        <p14:creationId xmlns:p14="http://schemas.microsoft.com/office/powerpoint/2010/main" val="220373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06B"/>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17778891-EB2B-CF4E-A1A3-AAEDC4DFE73A}"/>
              </a:ext>
            </a:extLst>
          </p:cNvPr>
          <p:cNvPicPr>
            <a:picLocks noChangeAspect="1"/>
          </p:cNvPicPr>
          <p:nvPr/>
        </p:nvPicPr>
        <p:blipFill>
          <a:blip r:embed="rId3"/>
          <a:stretch>
            <a:fillRect/>
          </a:stretch>
        </p:blipFill>
        <p:spPr>
          <a:xfrm>
            <a:off x="6600823" y="3058085"/>
            <a:ext cx="2540000" cy="1482165"/>
          </a:xfrm>
          <a:prstGeom prst="rect">
            <a:avLst/>
          </a:prstGeom>
        </p:spPr>
      </p:pic>
      <p:sp>
        <p:nvSpPr>
          <p:cNvPr id="15" name="Content Placeholder 14">
            <a:extLst>
              <a:ext uri="{FF2B5EF4-FFF2-40B4-BE49-F238E27FC236}">
                <a16:creationId xmlns:a16="http://schemas.microsoft.com/office/drawing/2014/main" id="{41E2D0F3-E47A-ED44-8E3F-32CE5BC2CD3A}"/>
              </a:ext>
            </a:extLst>
          </p:cNvPr>
          <p:cNvSpPr>
            <a:spLocks noGrp="1"/>
          </p:cNvSpPr>
          <p:nvPr>
            <p:ph idx="1"/>
          </p:nvPr>
        </p:nvSpPr>
        <p:spPr>
          <a:xfrm>
            <a:off x="323850" y="1737121"/>
            <a:ext cx="6638923" cy="4060430"/>
          </a:xfrm>
        </p:spPr>
        <p:txBody>
          <a:bodyPr>
            <a:normAutofit/>
          </a:bodyPr>
          <a:lstStyle/>
          <a:p>
            <a:pPr algn="l"/>
            <a:endParaRPr lang="en-US" dirty="0">
              <a:effectLst/>
            </a:endParaRPr>
          </a:p>
          <a:p>
            <a:pPr algn="l"/>
            <a:r>
              <a:rPr lang="en-US" dirty="0">
                <a:solidFill>
                  <a:srgbClr val="FF7E67"/>
                </a:solidFill>
                <a:effectLst/>
                <a:hlinkClick r:id="rId4">
                  <a:extLst>
                    <a:ext uri="{A12FA001-AC4F-418D-AE19-62706E023703}">
                      <ahyp:hlinkClr xmlns:ahyp="http://schemas.microsoft.com/office/drawing/2018/hyperlinkcolor" val="tx"/>
                    </a:ext>
                  </a:extLst>
                </a:hlinkClick>
              </a:rPr>
              <a:t>SHIFT ECO GUIDELINES FOR NETWORKS</a:t>
            </a:r>
            <a:r>
              <a:rPr lang="en-US" dirty="0">
                <a:solidFill>
                  <a:srgbClr val="FF7E67"/>
                </a:solidFill>
                <a:effectLst/>
              </a:rPr>
              <a:t> </a:t>
            </a:r>
          </a:p>
          <a:p>
            <a:pPr algn="l"/>
            <a:r>
              <a:rPr lang="en-US" dirty="0">
                <a:solidFill>
                  <a:srgbClr val="FF7E67"/>
                </a:solidFill>
                <a:effectLst/>
                <a:hlinkClick r:id="rId5">
                  <a:extLst>
                    <a:ext uri="{A12FA001-AC4F-418D-AE19-62706E023703}">
                      <ahyp:hlinkClr xmlns:ahyp="http://schemas.microsoft.com/office/drawing/2018/hyperlinkcolor" val="tx"/>
                    </a:ext>
                  </a:extLst>
                </a:hlinkClick>
              </a:rPr>
              <a:t>SHIFT LETTER OF INTENT ON CLIMATE ACTION</a:t>
            </a:r>
            <a:r>
              <a:rPr lang="en-US" dirty="0">
                <a:solidFill>
                  <a:srgbClr val="FF7E67"/>
                </a:solidFill>
                <a:effectLst/>
              </a:rPr>
              <a:t> </a:t>
            </a:r>
          </a:p>
          <a:p>
            <a:pPr algn="l"/>
            <a:r>
              <a:rPr lang="en-US" dirty="0">
                <a:solidFill>
                  <a:srgbClr val="FF7E67"/>
                </a:solidFill>
                <a:effectLst/>
                <a:hlinkClick r:id="rId6">
                  <a:extLst>
                    <a:ext uri="{A12FA001-AC4F-418D-AE19-62706E023703}">
                      <ahyp:hlinkClr xmlns:ahyp="http://schemas.microsoft.com/office/drawing/2018/hyperlinkcolor" val="tx"/>
                    </a:ext>
                  </a:extLst>
                </a:hlinkClick>
              </a:rPr>
              <a:t>SHIFT FACT SHEETS</a:t>
            </a:r>
            <a:r>
              <a:rPr lang="en-US" dirty="0">
                <a:solidFill>
                  <a:srgbClr val="FF7E67"/>
                </a:solidFill>
                <a:effectLst/>
              </a:rPr>
              <a:t> </a:t>
            </a:r>
          </a:p>
          <a:p>
            <a:pPr algn="l"/>
            <a:r>
              <a:rPr lang="en-US" dirty="0">
                <a:solidFill>
                  <a:srgbClr val="FF7E67"/>
                </a:solidFill>
                <a:effectLst/>
                <a:hlinkClick r:id="rId7">
                  <a:extLst>
                    <a:ext uri="{A12FA001-AC4F-418D-AE19-62706E023703}">
                      <ahyp:hlinkClr xmlns:ahyp="http://schemas.microsoft.com/office/drawing/2018/hyperlinkcolor" val="tx"/>
                    </a:ext>
                  </a:extLst>
                </a:hlinkClick>
              </a:rPr>
              <a:t>RESEARCH ARTICLES</a:t>
            </a:r>
            <a:r>
              <a:rPr lang="en-US" dirty="0">
                <a:solidFill>
                  <a:srgbClr val="FF7E67"/>
                </a:solidFill>
                <a:effectLst/>
              </a:rPr>
              <a:t> </a:t>
            </a:r>
          </a:p>
          <a:p>
            <a:pPr algn="l"/>
            <a:r>
              <a:rPr lang="en-US" dirty="0">
                <a:solidFill>
                  <a:srgbClr val="FF7E67"/>
                </a:solidFill>
                <a:effectLst/>
                <a:hlinkClick r:id="rId8">
                  <a:extLst>
                    <a:ext uri="{A12FA001-AC4F-418D-AE19-62706E023703}">
                      <ahyp:hlinkClr xmlns:ahyp="http://schemas.microsoft.com/office/drawing/2018/hyperlinkcolor" val="tx"/>
                    </a:ext>
                  </a:extLst>
                </a:hlinkClick>
              </a:rPr>
              <a:t>ANNOTATED BIBLIOGRAPHY</a:t>
            </a:r>
            <a:r>
              <a:rPr lang="en-US" dirty="0">
                <a:solidFill>
                  <a:srgbClr val="FF7E67"/>
                </a:solidFill>
                <a:effectLst/>
              </a:rPr>
              <a:t> </a:t>
            </a:r>
          </a:p>
          <a:p>
            <a:pPr algn="l"/>
            <a:r>
              <a:rPr lang="en-US" dirty="0">
                <a:solidFill>
                  <a:srgbClr val="FF7E67"/>
                </a:solidFill>
                <a:effectLst/>
                <a:hlinkClick r:id="rId9">
                  <a:extLst>
                    <a:ext uri="{A12FA001-AC4F-418D-AE19-62706E023703}">
                      <ahyp:hlinkClr xmlns:ahyp="http://schemas.microsoft.com/office/drawing/2018/hyperlinkcolor" val="tx"/>
                    </a:ext>
                  </a:extLst>
                </a:hlinkClick>
              </a:rPr>
              <a:t>NEWSLETTER ON LEADING CLIMATE CHANGE</a:t>
            </a:r>
            <a:r>
              <a:rPr lang="en-US" dirty="0">
                <a:solidFill>
                  <a:srgbClr val="FF7E67"/>
                </a:solidFill>
                <a:effectLst/>
              </a:rPr>
              <a:t> </a:t>
            </a:r>
          </a:p>
          <a:p>
            <a:pPr algn="l"/>
            <a:r>
              <a:rPr lang="en-US" dirty="0">
                <a:solidFill>
                  <a:srgbClr val="FF7E67"/>
                </a:solidFill>
                <a:effectLst/>
                <a:hlinkClick r:id="rId10">
                  <a:extLst>
                    <a:ext uri="{A12FA001-AC4F-418D-AE19-62706E023703}">
                      <ahyp:hlinkClr xmlns:ahyp="http://schemas.microsoft.com/office/drawing/2018/hyperlinkcolor" val="tx"/>
                    </a:ext>
                  </a:extLst>
                </a:hlinkClick>
              </a:rPr>
              <a:t>NEWSLETTER ON BEST PRACTICES</a:t>
            </a:r>
            <a:r>
              <a:rPr lang="en-US" dirty="0">
                <a:solidFill>
                  <a:srgbClr val="FF7E67"/>
                </a:solidFill>
                <a:effectLst/>
              </a:rPr>
              <a:t> </a:t>
            </a:r>
          </a:p>
          <a:p>
            <a:pPr algn="l"/>
            <a:r>
              <a:rPr lang="en-US" dirty="0">
                <a:solidFill>
                  <a:srgbClr val="FF7E67"/>
                </a:solidFill>
                <a:effectLst/>
                <a:hlinkClick r:id="rId11">
                  <a:extLst>
                    <a:ext uri="{A12FA001-AC4F-418D-AE19-62706E023703}">
                      <ahyp:hlinkClr xmlns:ahyp="http://schemas.microsoft.com/office/drawing/2018/hyperlinkcolor" val="tx"/>
                    </a:ext>
                  </a:extLst>
                </a:hlinkClick>
              </a:rPr>
              <a:t>COLLECTED RESOURCES ON ENVIRONMENTAL SUSTAINABILITY</a:t>
            </a:r>
            <a:endParaRPr lang="en-US" dirty="0">
              <a:solidFill>
                <a:srgbClr val="FF7E67"/>
              </a:solidFill>
              <a:effectLst/>
            </a:endParaRPr>
          </a:p>
          <a:p>
            <a:pPr marL="0" indent="0">
              <a:lnSpc>
                <a:spcPct val="120000"/>
              </a:lnSpc>
              <a:buNone/>
            </a:pPr>
            <a:endParaRPr lang="en-GB" dirty="0">
              <a:solidFill>
                <a:schemeClr val="bg1"/>
              </a:solidFill>
            </a:endParaRPr>
          </a:p>
        </p:txBody>
      </p:sp>
      <p:pic>
        <p:nvPicPr>
          <p:cNvPr id="17" name="Picture 16" descr="Icon&#10;&#10;Description automatically generated">
            <a:extLst>
              <a:ext uri="{FF2B5EF4-FFF2-40B4-BE49-F238E27FC236}">
                <a16:creationId xmlns:a16="http://schemas.microsoft.com/office/drawing/2014/main" id="{2D1AE16E-DE0C-804D-9FC3-413D1F7BDDEE}"/>
              </a:ext>
            </a:extLst>
          </p:cNvPr>
          <p:cNvPicPr>
            <a:picLocks noChangeAspect="1"/>
          </p:cNvPicPr>
          <p:nvPr/>
        </p:nvPicPr>
        <p:blipFill>
          <a:blip r:embed="rId12"/>
          <a:stretch>
            <a:fillRect/>
          </a:stretch>
        </p:blipFill>
        <p:spPr>
          <a:xfrm>
            <a:off x="7348536" y="1940321"/>
            <a:ext cx="1276351" cy="1276351"/>
          </a:xfrm>
          <a:prstGeom prst="rect">
            <a:avLst/>
          </a:prstGeom>
        </p:spPr>
      </p:pic>
      <p:sp>
        <p:nvSpPr>
          <p:cNvPr id="6" name="Rechteck 3">
            <a:extLst>
              <a:ext uri="{FF2B5EF4-FFF2-40B4-BE49-F238E27FC236}">
                <a16:creationId xmlns:a16="http://schemas.microsoft.com/office/drawing/2014/main" id="{318FBEA3-3819-4C1A-AD9C-771AD3A20F31}"/>
              </a:ext>
            </a:extLst>
          </p:cNvPr>
          <p:cNvSpPr/>
          <p:nvPr/>
        </p:nvSpPr>
        <p:spPr>
          <a:xfrm>
            <a:off x="-9205" y="0"/>
            <a:ext cx="9153205" cy="1375768"/>
          </a:xfrm>
          <a:prstGeom prst="rect">
            <a:avLst/>
          </a:prstGeom>
          <a:solidFill>
            <a:srgbClr val="FF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PUBLICATIONS ON CLIMATE ACTION </a:t>
            </a:r>
          </a:p>
        </p:txBody>
      </p:sp>
    </p:spTree>
    <p:extLst>
      <p:ext uri="{BB962C8B-B14F-4D97-AF65-F5344CB8AC3E}">
        <p14:creationId xmlns:p14="http://schemas.microsoft.com/office/powerpoint/2010/main" val="249744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7E67"/>
        </a:solidFill>
        <a:effectLst/>
      </p:bgPr>
    </p:bg>
    <p:spTree>
      <p:nvGrpSpPr>
        <p:cNvPr id="1" name=""/>
        <p:cNvGrpSpPr/>
        <p:nvPr/>
      </p:nvGrpSpPr>
      <p:grpSpPr>
        <a:xfrm>
          <a:off x="0" y="0"/>
          <a:ext cx="0" cy="0"/>
          <a:chOff x="0" y="0"/>
          <a:chExt cx="0" cy="0"/>
        </a:xfrm>
      </p:grpSpPr>
      <p:sp>
        <p:nvSpPr>
          <p:cNvPr id="4" name="Rechteck 3"/>
          <p:cNvSpPr/>
          <p:nvPr/>
        </p:nvSpPr>
        <p:spPr>
          <a:xfrm>
            <a:off x="0" y="0"/>
            <a:ext cx="9153205" cy="1375768"/>
          </a:xfrm>
          <a:prstGeom prst="rect">
            <a:avLst/>
          </a:prstGeom>
          <a:solidFill>
            <a:srgbClr val="004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1"/>
          <p:cNvSpPr>
            <a:spLocks noGrp="1"/>
          </p:cNvSpPr>
          <p:nvPr>
            <p:ph type="title"/>
          </p:nvPr>
        </p:nvSpPr>
        <p:spPr>
          <a:xfrm>
            <a:off x="1146328" y="294903"/>
            <a:ext cx="7067367" cy="648072"/>
          </a:xfrm>
        </p:spPr>
        <p:txBody>
          <a:bodyPr>
            <a:noAutofit/>
          </a:bodyPr>
          <a:lstStyle/>
          <a:p>
            <a:pPr algn="ctr"/>
            <a:r>
              <a:rPr lang="de-DE" sz="4000" b="1" dirty="0" err="1">
                <a:solidFill>
                  <a:schemeClr val="bg1"/>
                </a:solidFill>
                <a:latin typeface="Calibri" panose="020F0502020204030204" pitchFamily="34" charset="0"/>
                <a:cs typeface="Calibri" panose="020F0502020204030204" pitchFamily="34" charset="0"/>
              </a:rPr>
              <a:t>SHIFt</a:t>
            </a:r>
            <a:r>
              <a:rPr lang="de-DE" sz="4000" b="1" dirty="0">
                <a:solidFill>
                  <a:schemeClr val="bg1"/>
                </a:solidFill>
                <a:latin typeface="Calibri" panose="020F0502020204030204" pitchFamily="34" charset="0"/>
                <a:cs typeface="Calibri" panose="020F0502020204030204" pitchFamily="34" charset="0"/>
              </a:rPr>
              <a:t> </a:t>
            </a:r>
            <a:r>
              <a:rPr lang="de-DE" sz="4000" b="1" dirty="0" err="1">
                <a:solidFill>
                  <a:schemeClr val="bg1"/>
                </a:solidFill>
                <a:latin typeface="Calibri" panose="020F0502020204030204" pitchFamily="34" charset="0"/>
                <a:cs typeface="Calibri" panose="020F0502020204030204" pitchFamily="34" charset="0"/>
              </a:rPr>
              <a:t>CLImate</a:t>
            </a:r>
            <a:r>
              <a:rPr lang="de-DE" sz="4000" b="1" dirty="0">
                <a:solidFill>
                  <a:schemeClr val="bg1"/>
                </a:solidFill>
                <a:latin typeface="Calibri" panose="020F0502020204030204" pitchFamily="34" charset="0"/>
                <a:cs typeface="Calibri" panose="020F0502020204030204" pitchFamily="34" charset="0"/>
              </a:rPr>
              <a:t> </a:t>
            </a:r>
            <a:r>
              <a:rPr lang="de-DE" sz="4000" b="1" dirty="0" err="1">
                <a:solidFill>
                  <a:schemeClr val="bg1"/>
                </a:solidFill>
                <a:latin typeface="Calibri" panose="020F0502020204030204" pitchFamily="34" charset="0"/>
                <a:cs typeface="Calibri" panose="020F0502020204030204" pitchFamily="34" charset="0"/>
              </a:rPr>
              <a:t>bibliogrAPHY</a:t>
            </a:r>
            <a:endParaRPr lang="de-DE" sz="4000"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11B9314-41F1-4213-950C-D02720283C75}"/>
              </a:ext>
            </a:extLst>
          </p:cNvPr>
          <p:cNvSpPr txBox="1"/>
          <p:nvPr/>
        </p:nvSpPr>
        <p:spPr>
          <a:xfrm>
            <a:off x="1763688" y="2324779"/>
            <a:ext cx="7200800" cy="646331"/>
          </a:xfrm>
          <a:prstGeom prst="rect">
            <a:avLst/>
          </a:prstGeom>
          <a:noFill/>
        </p:spPr>
        <p:txBody>
          <a:bodyPr wrap="square" rtlCol="0">
            <a:spAutoFit/>
          </a:bodyPr>
          <a:lstStyle/>
          <a:p>
            <a:endParaRPr lang="en-GB" dirty="0">
              <a:latin typeface="Calibri" panose="020F0502020204030204" pitchFamily="34" charset="0"/>
              <a:cs typeface="Calibri" panose="020F0502020204030204" pitchFamily="34" charset="0"/>
            </a:endParaRPr>
          </a:p>
          <a:p>
            <a:endParaRPr lang="en-GB" dirty="0"/>
          </a:p>
        </p:txBody>
      </p:sp>
      <p:sp>
        <p:nvSpPr>
          <p:cNvPr id="11" name="TextBox 10">
            <a:extLst>
              <a:ext uri="{FF2B5EF4-FFF2-40B4-BE49-F238E27FC236}">
                <a16:creationId xmlns:a16="http://schemas.microsoft.com/office/drawing/2014/main" id="{4EF09038-8E46-4DF0-A1A8-6A52BED75BB8}"/>
              </a:ext>
            </a:extLst>
          </p:cNvPr>
          <p:cNvSpPr txBox="1"/>
          <p:nvPr/>
        </p:nvSpPr>
        <p:spPr>
          <a:xfrm flipH="1">
            <a:off x="726625" y="3743676"/>
            <a:ext cx="3744416" cy="2677656"/>
          </a:xfrm>
          <a:prstGeom prst="rect">
            <a:avLst/>
          </a:prstGeom>
          <a:noFill/>
        </p:spPr>
        <p:txBody>
          <a:bodyPr wrap="square">
            <a:spAutoFit/>
          </a:bodyPr>
          <a:lstStyle/>
          <a:p>
            <a:r>
              <a:rPr lang="en-GB" sz="2400" dirty="0">
                <a:solidFill>
                  <a:srgbClr val="00416A"/>
                </a:solidFill>
                <a:hlinkClick r:id="rId3">
                  <a:extLst>
                    <a:ext uri="{A12FA001-AC4F-418D-AE19-62706E023703}">
                      <ahyp:hlinkClr xmlns:ahyp="http://schemas.microsoft.com/office/drawing/2018/hyperlinkcolor" val="tx"/>
                    </a:ext>
                  </a:extLst>
                </a:hlinkClick>
              </a:rPr>
              <a:t>https://shift-culture.eu/achieve-environmental-sustainability-in-your-work/environmental-sustainability-annotated-bibliography</a:t>
            </a:r>
            <a:endParaRPr lang="en-GB" sz="2400" dirty="0">
              <a:solidFill>
                <a:srgbClr val="00416A"/>
              </a:solidFill>
            </a:endParaRPr>
          </a:p>
        </p:txBody>
      </p:sp>
      <p:pic>
        <p:nvPicPr>
          <p:cNvPr id="8" name="Afbeelding 7">
            <a:extLst>
              <a:ext uri="{FF2B5EF4-FFF2-40B4-BE49-F238E27FC236}">
                <a16:creationId xmlns:a16="http://schemas.microsoft.com/office/drawing/2014/main" id="{3E98344F-C5CD-4133-93AA-BB90A3450A9F}"/>
              </a:ext>
            </a:extLst>
          </p:cNvPr>
          <p:cNvPicPr>
            <a:picLocks noChangeAspect="1"/>
          </p:cNvPicPr>
          <p:nvPr/>
        </p:nvPicPr>
        <p:blipFill rotWithShape="1">
          <a:blip r:embed="rId4"/>
          <a:srcRect l="18773" t="14596" r="61571" b="9079"/>
          <a:stretch/>
        </p:blipFill>
        <p:spPr>
          <a:xfrm>
            <a:off x="4384927" y="1772816"/>
            <a:ext cx="4032448" cy="4648516"/>
          </a:xfrm>
          <a:prstGeom prst="rect">
            <a:avLst/>
          </a:prstGeom>
        </p:spPr>
      </p:pic>
    </p:spTree>
    <p:extLst>
      <p:ext uri="{BB962C8B-B14F-4D97-AF65-F5344CB8AC3E}">
        <p14:creationId xmlns:p14="http://schemas.microsoft.com/office/powerpoint/2010/main" val="172608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50BAC2-DFF6-4A7D-875B-6315C43FEFD9}"/>
              </a:ext>
            </a:extLst>
          </p:cNvPr>
          <p:cNvPicPr>
            <a:picLocks noChangeAspect="1"/>
          </p:cNvPicPr>
          <p:nvPr/>
        </p:nvPicPr>
        <p:blipFill rotWithShape="1">
          <a:blip r:embed="rId3"/>
          <a:srcRect t="1974" r="1963" b="4320"/>
          <a:stretch/>
        </p:blipFill>
        <p:spPr>
          <a:xfrm>
            <a:off x="0" y="381000"/>
            <a:ext cx="8964488" cy="5712296"/>
          </a:xfrm>
          <a:prstGeom prst="rect">
            <a:avLst/>
          </a:prstGeom>
        </p:spPr>
      </p:pic>
    </p:spTree>
    <p:extLst>
      <p:ext uri="{BB962C8B-B14F-4D97-AF65-F5344CB8AC3E}">
        <p14:creationId xmlns:p14="http://schemas.microsoft.com/office/powerpoint/2010/main" val="12171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 y="-25683"/>
            <a:ext cx="9153205" cy="1375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1"/>
          <p:cNvSpPr>
            <a:spLocks noGrp="1"/>
          </p:cNvSpPr>
          <p:nvPr>
            <p:ph type="title"/>
          </p:nvPr>
        </p:nvSpPr>
        <p:spPr>
          <a:xfrm>
            <a:off x="1537081" y="697745"/>
            <a:ext cx="5925821" cy="648072"/>
          </a:xfrm>
        </p:spPr>
        <p:txBody>
          <a:bodyPr>
            <a:noAutofit/>
          </a:bodyPr>
          <a:lstStyle/>
          <a:p>
            <a:pPr algn="ctr"/>
            <a:r>
              <a:rPr lang="de-DE" sz="4000" b="1" cap="none" dirty="0">
                <a:solidFill>
                  <a:schemeClr val="tx1"/>
                </a:solidFill>
                <a:latin typeface="Calibri" panose="020F0502020204030204" pitchFamily="34" charset="0"/>
                <a:cs typeface="Calibri" panose="020F0502020204030204" pitchFamily="34" charset="0"/>
              </a:rPr>
              <a:t>KEY LEARNINGS FROM RESEARCH</a:t>
            </a:r>
            <a:endParaRPr lang="de-DE" sz="40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11B9314-41F1-4213-950C-D02720283C75}"/>
              </a:ext>
            </a:extLst>
          </p:cNvPr>
          <p:cNvSpPr txBox="1"/>
          <p:nvPr/>
        </p:nvSpPr>
        <p:spPr>
          <a:xfrm>
            <a:off x="1763688" y="2324779"/>
            <a:ext cx="7200800" cy="646331"/>
          </a:xfrm>
          <a:prstGeom prst="rect">
            <a:avLst/>
          </a:prstGeom>
          <a:noFill/>
        </p:spPr>
        <p:txBody>
          <a:bodyPr wrap="square" rtlCol="0">
            <a:spAutoFit/>
          </a:bodyPr>
          <a:lstStyle/>
          <a:p>
            <a:endParaRPr lang="en-GB" dirty="0">
              <a:latin typeface="Calibri" panose="020F0502020204030204" pitchFamily="34" charset="0"/>
              <a:cs typeface="Calibri" panose="020F0502020204030204" pitchFamily="34" charset="0"/>
            </a:endParaRPr>
          </a:p>
          <a:p>
            <a:endParaRPr lang="en-GB" dirty="0"/>
          </a:p>
        </p:txBody>
      </p:sp>
      <p:sp>
        <p:nvSpPr>
          <p:cNvPr id="2" name="TextBox 1">
            <a:extLst>
              <a:ext uri="{FF2B5EF4-FFF2-40B4-BE49-F238E27FC236}">
                <a16:creationId xmlns:a16="http://schemas.microsoft.com/office/drawing/2014/main" id="{41FF2F33-A626-459A-8B8E-C26088EAB357}"/>
              </a:ext>
            </a:extLst>
          </p:cNvPr>
          <p:cNvSpPr txBox="1"/>
          <p:nvPr/>
        </p:nvSpPr>
        <p:spPr>
          <a:xfrm>
            <a:off x="611560" y="2319958"/>
            <a:ext cx="7920880" cy="3539430"/>
          </a:xfrm>
          <a:prstGeom prst="rect">
            <a:avLst/>
          </a:prstGeom>
          <a:noFill/>
        </p:spPr>
        <p:txBody>
          <a:bodyPr wrap="square" rtlCol="0">
            <a:spAutoFit/>
          </a:bodyPr>
          <a:lstStyle/>
          <a:p>
            <a:r>
              <a:rPr lang="en-GB" sz="2800" u="sng" dirty="0"/>
              <a:t>Useful action points for organisations: </a:t>
            </a:r>
          </a:p>
          <a:p>
            <a:pPr marL="571500" indent="-571500">
              <a:buFont typeface="Arial" panose="020B0604020202020204" pitchFamily="34" charset="0"/>
              <a:buChar char="•"/>
            </a:pPr>
            <a:r>
              <a:rPr lang="en-GB" sz="2800" dirty="0"/>
              <a:t>Environmental policy </a:t>
            </a:r>
          </a:p>
          <a:p>
            <a:pPr marL="571500" indent="-571500">
              <a:buFont typeface="Arial" panose="020B0604020202020204" pitchFamily="34" charset="0"/>
              <a:buChar char="•"/>
            </a:pPr>
            <a:r>
              <a:rPr lang="en-GB" sz="2800" dirty="0"/>
              <a:t>Carbon literacy training</a:t>
            </a:r>
          </a:p>
          <a:p>
            <a:pPr marL="571500" indent="-571500">
              <a:buFont typeface="Arial" panose="020B0604020202020204" pitchFamily="34" charset="0"/>
              <a:buChar char="•"/>
            </a:pPr>
            <a:r>
              <a:rPr lang="en-GB" sz="2800" dirty="0"/>
              <a:t>Measuring and budget impact  </a:t>
            </a:r>
          </a:p>
          <a:p>
            <a:r>
              <a:rPr lang="en-GB" sz="2800" dirty="0"/>
              <a:t>	(carbon footprint calculator)</a:t>
            </a:r>
          </a:p>
          <a:p>
            <a:pPr marL="571500" indent="-571500">
              <a:buFont typeface="Arial" panose="020B0604020202020204" pitchFamily="34" charset="0"/>
              <a:buChar char="•"/>
            </a:pPr>
            <a:r>
              <a:rPr lang="en-GB" sz="2800" dirty="0"/>
              <a:t>Collaboration </a:t>
            </a:r>
          </a:p>
          <a:p>
            <a:pPr marL="571500" indent="-571500">
              <a:buFont typeface="Arial" panose="020B0604020202020204" pitchFamily="34" charset="0"/>
              <a:buChar char="•"/>
            </a:pPr>
            <a:r>
              <a:rPr lang="en-GB" sz="2800" dirty="0"/>
              <a:t>Committing to standards/guidelines</a:t>
            </a:r>
          </a:p>
          <a:p>
            <a:pPr marL="571500" indent="-571500">
              <a:buFont typeface="Arial" panose="020B0604020202020204" pitchFamily="34" charset="0"/>
              <a:buChar char="•"/>
            </a:pPr>
            <a:r>
              <a:rPr lang="en-GB" sz="2800" dirty="0"/>
              <a:t>Certification (with audit)</a:t>
            </a:r>
          </a:p>
        </p:txBody>
      </p:sp>
    </p:spTree>
    <p:extLst>
      <p:ext uri="{BB962C8B-B14F-4D97-AF65-F5344CB8AC3E}">
        <p14:creationId xmlns:p14="http://schemas.microsoft.com/office/powerpoint/2010/main" val="367997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 y="-4168"/>
            <a:ext cx="9153205" cy="1375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el 1"/>
          <p:cNvSpPr>
            <a:spLocks noGrp="1"/>
          </p:cNvSpPr>
          <p:nvPr>
            <p:ph type="title"/>
          </p:nvPr>
        </p:nvSpPr>
        <p:spPr>
          <a:xfrm>
            <a:off x="323528" y="359680"/>
            <a:ext cx="8352928" cy="648072"/>
          </a:xfrm>
        </p:spPr>
        <p:txBody>
          <a:bodyPr>
            <a:noAutofit/>
          </a:bodyPr>
          <a:lstStyle/>
          <a:p>
            <a:pPr algn="ctr"/>
            <a:r>
              <a:rPr lang="de-DE" sz="4000" b="1" dirty="0">
                <a:solidFill>
                  <a:schemeClr val="tx1"/>
                </a:solidFill>
                <a:latin typeface="Calibri" panose="020F0502020204030204" pitchFamily="34" charset="0"/>
                <a:cs typeface="Calibri" panose="020F0502020204030204" pitchFamily="34" charset="0"/>
              </a:rPr>
              <a:t>SHIFT Eco-</a:t>
            </a:r>
            <a:r>
              <a:rPr lang="de-DE" sz="4000" b="1" dirty="0" err="1">
                <a:solidFill>
                  <a:schemeClr val="tx1"/>
                </a:solidFill>
                <a:latin typeface="Calibri" panose="020F0502020204030204" pitchFamily="34" charset="0"/>
                <a:cs typeface="Calibri" panose="020F0502020204030204" pitchFamily="34" charset="0"/>
              </a:rPr>
              <a:t>guidelines</a:t>
            </a:r>
            <a:r>
              <a:rPr lang="de-DE" sz="4000" b="1" dirty="0">
                <a:solidFill>
                  <a:schemeClr val="tx1"/>
                </a:solidFill>
                <a:latin typeface="Calibri" panose="020F0502020204030204" pitchFamily="34" charset="0"/>
                <a:cs typeface="Calibri" panose="020F0502020204030204" pitchFamily="34" charset="0"/>
              </a:rPr>
              <a:t> </a:t>
            </a:r>
            <a:r>
              <a:rPr lang="de-DE" sz="4000" b="1" dirty="0" err="1">
                <a:solidFill>
                  <a:schemeClr val="tx1"/>
                </a:solidFill>
                <a:latin typeface="Calibri" panose="020F0502020204030204" pitchFamily="34" charset="0"/>
                <a:cs typeface="Calibri" panose="020F0502020204030204" pitchFamily="34" charset="0"/>
              </a:rPr>
              <a:t>for</a:t>
            </a:r>
            <a:r>
              <a:rPr lang="de-DE" sz="4000" b="1" dirty="0">
                <a:solidFill>
                  <a:schemeClr val="tx1"/>
                </a:solidFill>
                <a:latin typeface="Calibri" panose="020F0502020204030204" pitchFamily="34" charset="0"/>
                <a:cs typeface="Calibri" panose="020F0502020204030204" pitchFamily="34" charset="0"/>
              </a:rPr>
              <a:t> </a:t>
            </a:r>
            <a:r>
              <a:rPr lang="de-DE" sz="4000" b="1" dirty="0" err="1">
                <a:solidFill>
                  <a:schemeClr val="tx1"/>
                </a:solidFill>
                <a:latin typeface="Calibri" panose="020F0502020204030204" pitchFamily="34" charset="0"/>
                <a:cs typeface="Calibri" panose="020F0502020204030204" pitchFamily="34" charset="0"/>
              </a:rPr>
              <a:t>networks</a:t>
            </a:r>
            <a:endParaRPr lang="de-DE" sz="40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11B9314-41F1-4213-950C-D02720283C75}"/>
              </a:ext>
            </a:extLst>
          </p:cNvPr>
          <p:cNvSpPr txBox="1"/>
          <p:nvPr/>
        </p:nvSpPr>
        <p:spPr>
          <a:xfrm>
            <a:off x="1763688" y="2324779"/>
            <a:ext cx="7200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416A"/>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416A"/>
              </a:solidFill>
              <a:effectLst/>
              <a:uLnTx/>
              <a:uFillTx/>
              <a:latin typeface="Arial"/>
              <a:ea typeface="+mn-ea"/>
              <a:cs typeface="+mn-cs"/>
            </a:endParaRPr>
          </a:p>
        </p:txBody>
      </p:sp>
      <p:sp>
        <p:nvSpPr>
          <p:cNvPr id="2" name="TextBox 1">
            <a:extLst>
              <a:ext uri="{FF2B5EF4-FFF2-40B4-BE49-F238E27FC236}">
                <a16:creationId xmlns:a16="http://schemas.microsoft.com/office/drawing/2014/main" id="{41FF2F33-A626-459A-8B8E-C26088EAB357}"/>
              </a:ext>
            </a:extLst>
          </p:cNvPr>
          <p:cNvSpPr txBox="1"/>
          <p:nvPr/>
        </p:nvSpPr>
        <p:spPr>
          <a:xfrm>
            <a:off x="827584" y="1988840"/>
            <a:ext cx="756084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16A"/>
                </a:solidFill>
                <a:effectLst/>
                <a:uLnTx/>
                <a:uFillTx/>
                <a:latin typeface="Arial"/>
                <a:ea typeface="+mn-ea"/>
                <a:cs typeface="+mn-cs"/>
              </a:rPr>
              <a:t>Introduction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16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16A"/>
                </a:solidFill>
                <a:effectLst/>
                <a:uLnTx/>
                <a:uFillTx/>
                <a:latin typeface="Arial"/>
                <a:ea typeface="+mn-ea"/>
                <a:cs typeface="+mn-cs"/>
              </a:rPr>
              <a:t>Chapter 1:	Management and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16A"/>
                </a:solidFill>
                <a:effectLst/>
                <a:uLnTx/>
                <a:uFillTx/>
                <a:latin typeface="Arial"/>
                <a:ea typeface="+mn-ea"/>
                <a:cs typeface="+mn-cs"/>
              </a:rPr>
              <a:t>Chapter 2:	Communications and Awareness Raising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16A"/>
                </a:solidFill>
                <a:effectLst/>
                <a:uLnTx/>
                <a:uFillTx/>
                <a:latin typeface="Arial"/>
                <a:ea typeface="+mn-ea"/>
                <a:cs typeface="+mn-cs"/>
              </a:rPr>
              <a:t>Chapter 3: 	Travel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16A"/>
                </a:solidFill>
                <a:effectLst/>
                <a:uLnTx/>
                <a:uFillTx/>
                <a:latin typeface="Arial"/>
                <a:ea typeface="+mn-ea"/>
                <a:cs typeface="+mn-cs"/>
              </a:rPr>
              <a:t>Chapter 4:	Events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16A"/>
                </a:solidFill>
                <a:effectLst/>
                <a:uLnTx/>
                <a:uFillTx/>
                <a:latin typeface="Arial"/>
                <a:ea typeface="+mn-ea"/>
                <a:cs typeface="+mn-cs"/>
              </a:rPr>
              <a:t>Chapter 5:	Office and Home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416A"/>
              </a:solidFill>
              <a:effectLst/>
              <a:uLnTx/>
              <a:uFillTx/>
              <a:latin typeface="Arial"/>
              <a:ea typeface="+mn-ea"/>
              <a:cs typeface="+mn-cs"/>
            </a:endParaRPr>
          </a:p>
        </p:txBody>
      </p:sp>
    </p:spTree>
    <p:extLst>
      <p:ext uri="{BB962C8B-B14F-4D97-AF65-F5344CB8AC3E}">
        <p14:creationId xmlns:p14="http://schemas.microsoft.com/office/powerpoint/2010/main" val="3263049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z">
  <a:themeElements>
    <a:clrScheme name="Benutzerdefiniert 9">
      <a:dk1>
        <a:srgbClr val="00416A"/>
      </a:dk1>
      <a:lt1>
        <a:sysClr val="window" lastClr="FFFFFF"/>
      </a:lt1>
      <a:dk2>
        <a:srgbClr val="FF7E67"/>
      </a:dk2>
      <a:lt2>
        <a:srgbClr val="FF7E67"/>
      </a:lt2>
      <a:accent1>
        <a:srgbClr val="A7AFC6"/>
      </a:accent1>
      <a:accent2>
        <a:srgbClr val="FFCBC2"/>
      </a:accent2>
      <a:accent3>
        <a:srgbClr val="B32C16"/>
      </a:accent3>
      <a:accent4>
        <a:srgbClr val="F5CD2D"/>
      </a:accent4>
      <a:accent5>
        <a:srgbClr val="AEBAD5"/>
      </a:accent5>
      <a:accent6>
        <a:srgbClr val="FFCBC2"/>
      </a:accent6>
      <a:hlink>
        <a:srgbClr val="FF7E67"/>
      </a:hlink>
      <a:folHlink>
        <a:srgbClr val="3B435B"/>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z">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1002</TotalTime>
  <Words>502</Words>
  <Application>Microsoft Office PowerPoint</Application>
  <PresentationFormat>Diavoorstelling (4:3)</PresentationFormat>
  <Paragraphs>86</Paragraphs>
  <Slides>18</Slides>
  <Notes>17</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18</vt:i4>
      </vt:variant>
    </vt:vector>
  </HeadingPairs>
  <TitlesOfParts>
    <vt:vector size="26" baseType="lpstr">
      <vt:lpstr>Arial</vt:lpstr>
      <vt:lpstr>Arial Black</vt:lpstr>
      <vt:lpstr>Calibri</vt:lpstr>
      <vt:lpstr>Calibri Light</vt:lpstr>
      <vt:lpstr>Oswald-Bold</vt:lpstr>
      <vt:lpstr>Wingdings</vt:lpstr>
      <vt:lpstr>Essenz</vt:lpstr>
      <vt:lpstr>Office Theme</vt:lpstr>
      <vt:lpstr>PowerPoint-presentatie</vt:lpstr>
      <vt:lpstr>PowerPoint-presentatie</vt:lpstr>
      <vt:lpstr>The urgency</vt:lpstr>
      <vt:lpstr>our Approach</vt:lpstr>
      <vt:lpstr>PowerPoint-presentatie</vt:lpstr>
      <vt:lpstr>SHIFt CLImate bibliogrAPHY</vt:lpstr>
      <vt:lpstr>PowerPoint-presentatie</vt:lpstr>
      <vt:lpstr>KEY LEARNINGS FROM RESEARCH</vt:lpstr>
      <vt:lpstr>SHIFT Eco-guidelines for networks</vt:lpstr>
      <vt:lpstr>example of norm</vt:lpstr>
      <vt:lpstr>PowerPoint-presentatie</vt:lpstr>
      <vt:lpstr>PowerPoint-presentatie</vt:lpstr>
      <vt:lpstr>PowerPoint-presentatie</vt:lpstr>
      <vt:lpstr>PowerPoint-presentatie</vt:lpstr>
      <vt:lpstr>PowerPoint-presentatie</vt:lpstr>
      <vt:lpstr>PowerPoint-presentatie</vt:lpstr>
      <vt:lpstr>THANK YOU!</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EMC_FSJ</dc:creator>
  <cp:lastModifiedBy>Irene Garofalo - ELIA</cp:lastModifiedBy>
  <cp:revision>184</cp:revision>
  <dcterms:created xsi:type="dcterms:W3CDTF">2019-11-27T13:09:22Z</dcterms:created>
  <dcterms:modified xsi:type="dcterms:W3CDTF">2022-05-16T12:59:13Z</dcterms:modified>
</cp:coreProperties>
</file>