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0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0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6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8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7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1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1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9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2438-144D-45F3-8382-BD652458AA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3741-7F8E-4C4C-AE3C-C7140C84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8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livedma/" TargetMode="External"/><Relationship Id="rId3" Type="http://schemas.openxmlformats.org/officeDocument/2006/relationships/hyperlink" Target="mailto:elisa.thoma@live-dma.eu" TargetMode="External"/><Relationship Id="rId7" Type="http://schemas.openxmlformats.org/officeDocument/2006/relationships/hyperlink" Target="https://www.facebook.com/LiveDMAnetwork/" TargetMode="External"/><Relationship Id="rId2" Type="http://schemas.openxmlformats.org/officeDocument/2006/relationships/hyperlink" Target="mailto:audrey.guerre@live-dm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-dma.eu/" TargetMode="External"/><Relationship Id="rId11" Type="http://schemas.openxmlformats.org/officeDocument/2006/relationships/image" Target="../media/image2.png"/><Relationship Id="rId5" Type="http://schemas.openxmlformats.org/officeDocument/2006/relationships/hyperlink" Target="mailto:juliette.olivares@live-dma.eu" TargetMode="External"/><Relationship Id="rId10" Type="http://schemas.openxmlformats.org/officeDocument/2006/relationships/hyperlink" Target="https://www.linkedin.com/company/11556485/admin/" TargetMode="External"/><Relationship Id="rId4" Type="http://schemas.openxmlformats.org/officeDocument/2006/relationships/hyperlink" Target="mailto:arne@dee-music.com" TargetMode="External"/><Relationship Id="rId9" Type="http://schemas.openxmlformats.org/officeDocument/2006/relationships/hyperlink" Target="https://twitter.com/lived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424"/>
            <a:ext cx="12192000" cy="88739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60" y="375625"/>
            <a:ext cx="843440" cy="796794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5918200"/>
            <a:ext cx="12192000" cy="939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>
                <a:solidFill>
                  <a:srgbClr val="3AA8A3"/>
                </a:solidFill>
              </a:rPr>
              <a:t>	</a:t>
            </a:r>
            <a:r>
              <a:rPr lang="fr-FR" b="1" dirty="0" smtClean="0">
                <a:solidFill>
                  <a:srgbClr val="3AA8A3"/>
                </a:solidFill>
              </a:rPr>
              <a:t>ACTIVITY REPORT 2019</a:t>
            </a:r>
            <a:endParaRPr lang="en-GB" b="1" dirty="0">
              <a:solidFill>
                <a:srgbClr val="3AA8A3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98500" y="-1562100"/>
            <a:ext cx="0" cy="9575800"/>
          </a:xfrm>
          <a:prstGeom prst="line">
            <a:avLst/>
          </a:prstGeom>
          <a:ln w="762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9812"/>
            <a:ext cx="10093880" cy="1325563"/>
          </a:xfrm>
        </p:spPr>
        <p:txBody>
          <a:bodyPr/>
          <a:lstStyle/>
          <a:p>
            <a:r>
              <a:rPr lang="fr-FR" b="1" dirty="0">
                <a:solidFill>
                  <a:srgbClr val="3AA8A3"/>
                </a:solidFill>
              </a:rPr>
              <a:t>ACTIVITY REPORT – ADVOCACY &amp; PARTNERSHIPS</a:t>
            </a:r>
            <a:endParaRPr lang="en-GB" b="1" dirty="0">
              <a:solidFill>
                <a:srgbClr val="3AA8A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10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1458225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229099" y="1804812"/>
            <a:ext cx="70008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EUROPEAN ELECTIONS</a:t>
            </a:r>
          </a:p>
          <a:p>
            <a:endParaRPr lang="fr-FR" b="1" dirty="0"/>
          </a:p>
          <a:p>
            <a:r>
              <a:rPr lang="en-US" dirty="0"/>
              <a:t>In May 2019, European Parliamentary elections were held in the European Union. Live DMA took this opportunity to develop a </a:t>
            </a:r>
            <a:r>
              <a:rPr lang="en-US" b="1" dirty="0"/>
              <a:t>campaign </a:t>
            </a:r>
            <a:r>
              <a:rPr lang="en-US" dirty="0"/>
              <a:t>to shed light on the European small and medium-sized music scenes. </a:t>
            </a:r>
            <a:endParaRPr lang="en-GB" dirty="0"/>
          </a:p>
          <a:p>
            <a:endParaRPr lang="en-US" dirty="0"/>
          </a:p>
          <a:p>
            <a:r>
              <a:rPr lang="en-US" dirty="0"/>
              <a:t>The goals of the campaign were: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b="1" dirty="0"/>
              <a:t>affirm Live DMA’s position</a:t>
            </a:r>
            <a:r>
              <a:rPr lang="en-US" dirty="0"/>
              <a:t> as stakeholder of the live music sector in Europe;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b="1" dirty="0"/>
              <a:t>assert the network’s values and goals </a:t>
            </a:r>
            <a:r>
              <a:rPr lang="en-US" dirty="0"/>
              <a:t>to EU officials;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b="1" dirty="0"/>
              <a:t>advocate for better conditions</a:t>
            </a:r>
            <a:r>
              <a:rPr lang="en-US" dirty="0"/>
              <a:t> for live music venues, clubs and festivals in Europe. </a:t>
            </a:r>
            <a:endParaRPr lang="en-GB" dirty="0"/>
          </a:p>
          <a:p>
            <a:endParaRPr lang="en-US" dirty="0"/>
          </a:p>
          <a:p>
            <a:r>
              <a:rPr lang="en-US" dirty="0"/>
              <a:t>This campaign help us get in contact with several Members of the European Parliament and share with them our vision and values with them. </a:t>
            </a:r>
            <a:endParaRPr lang="en-GB" dirty="0"/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4812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8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189812"/>
            <a:ext cx="1009388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3AA8A3"/>
                </a:solidFill>
              </a:rPr>
              <a:t>CONTACT</a:t>
            </a:r>
            <a:endParaRPr lang="en-GB" b="1" dirty="0">
              <a:solidFill>
                <a:srgbClr val="3AA8A3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458225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38200" y="1837038"/>
            <a:ext cx="3832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Audrey Guerre </a:t>
            </a:r>
          </a:p>
          <a:p>
            <a:r>
              <a:rPr lang="fr-FR" dirty="0" smtClean="0"/>
              <a:t>Coordination </a:t>
            </a:r>
          </a:p>
          <a:p>
            <a:r>
              <a:rPr lang="fr-FR" dirty="0" smtClean="0">
                <a:hlinkClick r:id="rId2"/>
              </a:rPr>
              <a:t>audrey.guerre@live-dma.eu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Elisa Thoma</a:t>
            </a:r>
          </a:p>
          <a:p>
            <a:r>
              <a:rPr lang="fr-FR" dirty="0" smtClean="0"/>
              <a:t>Communication </a:t>
            </a:r>
          </a:p>
          <a:p>
            <a:r>
              <a:rPr lang="fr-FR" dirty="0" smtClean="0">
                <a:hlinkClick r:id="rId3"/>
              </a:rPr>
              <a:t>elisa.thoma@live-dma.eu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b="1" dirty="0" smtClean="0"/>
              <a:t>Arne Dee </a:t>
            </a:r>
          </a:p>
          <a:p>
            <a:r>
              <a:rPr lang="fr-FR" dirty="0" smtClean="0"/>
              <a:t>Survey coordination </a:t>
            </a:r>
          </a:p>
          <a:p>
            <a:r>
              <a:rPr lang="en-GB" u="sng" dirty="0" smtClean="0">
                <a:hlinkClick r:id="rId4"/>
              </a:rPr>
              <a:t>arne@dee-music.com</a:t>
            </a:r>
            <a:endParaRPr lang="en-GB" u="sng" dirty="0" smtClean="0"/>
          </a:p>
          <a:p>
            <a:endParaRPr lang="fr-FR" u="sng" dirty="0"/>
          </a:p>
          <a:p>
            <a:r>
              <a:rPr lang="fr-FR" b="1" dirty="0" smtClean="0"/>
              <a:t>Juliette Olivares </a:t>
            </a:r>
          </a:p>
          <a:p>
            <a:r>
              <a:rPr lang="fr-FR" dirty="0" smtClean="0"/>
              <a:t>Project assistant</a:t>
            </a:r>
          </a:p>
          <a:p>
            <a:r>
              <a:rPr lang="fr-FR" dirty="0" smtClean="0">
                <a:hlinkClick r:id="rId5"/>
              </a:rPr>
              <a:t>juliette.olivares@live-dma.eu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22079" y="4200109"/>
            <a:ext cx="4204947" cy="1884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7122079" y="4257258"/>
            <a:ext cx="4106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6"/>
              </a:rPr>
              <a:t>www.live-dma.eu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Tel. +33 7 67 00 59 89</a:t>
            </a:r>
            <a:endParaRPr lang="en-GB" dirty="0"/>
          </a:p>
          <a:p>
            <a:r>
              <a:rPr lang="fr-FR" dirty="0"/>
              <a:t>Tel. +33 7 81 38 39 88</a:t>
            </a:r>
            <a:endParaRPr lang="en-GB" dirty="0"/>
          </a:p>
          <a:p>
            <a:r>
              <a:rPr lang="fr-FR" dirty="0" smtClean="0"/>
              <a:t> </a:t>
            </a:r>
          </a:p>
          <a:p>
            <a:r>
              <a:rPr lang="en-GB" u="sng" dirty="0">
                <a:hlinkClick r:id="rId7"/>
              </a:rPr>
              <a:t>Facebook</a:t>
            </a:r>
            <a:r>
              <a:rPr lang="fr-FR" dirty="0"/>
              <a:t> | </a:t>
            </a:r>
            <a:r>
              <a:rPr lang="en-GB" u="sng" dirty="0">
                <a:hlinkClick r:id="rId8"/>
              </a:rPr>
              <a:t>Instagram</a:t>
            </a:r>
            <a:r>
              <a:rPr lang="fr-FR" dirty="0"/>
              <a:t> | </a:t>
            </a:r>
            <a:r>
              <a:rPr lang="en-GB" u="sng" dirty="0">
                <a:hlinkClick r:id="rId9"/>
              </a:rPr>
              <a:t>Twitter</a:t>
            </a:r>
            <a:r>
              <a:rPr lang="fr-FR" dirty="0"/>
              <a:t> | </a:t>
            </a:r>
            <a:r>
              <a:rPr lang="en-GB" u="sng" dirty="0">
                <a:hlinkClick r:id="rId10"/>
              </a:rPr>
              <a:t>LinkedIn</a:t>
            </a:r>
            <a:r>
              <a:rPr lang="fr-FR" dirty="0"/>
              <a:t> </a:t>
            </a:r>
            <a:endParaRPr lang="fr-FR" dirty="0" smtClean="0"/>
          </a:p>
          <a:p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7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35928" y="1924122"/>
            <a:ext cx="8304646" cy="2587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3AA8A3"/>
                </a:solidFill>
              </a:rPr>
              <a:t>ACTIVITY REPORT – NETWORK’S LIFE </a:t>
            </a:r>
            <a:endParaRPr lang="en-GB" b="1" dirty="0">
              <a:solidFill>
                <a:srgbClr val="3AA8A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0582" y="1979538"/>
            <a:ext cx="7853218" cy="24169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sz="1900" b="1" dirty="0"/>
              <a:t>MEMBERS</a:t>
            </a:r>
          </a:p>
          <a:p>
            <a:pPr algn="just">
              <a:lnSpc>
                <a:spcPct val="120000"/>
              </a:lnSpc>
            </a:pPr>
            <a:r>
              <a:rPr lang="en-GB" sz="1900" dirty="0"/>
              <a:t>In 2019, Live DMA counted </a:t>
            </a:r>
            <a:r>
              <a:rPr lang="en-GB" sz="1900" b="1" dirty="0"/>
              <a:t>19 members</a:t>
            </a:r>
            <a:r>
              <a:rPr lang="en-GB" sz="1900" dirty="0"/>
              <a:t> in </a:t>
            </a:r>
            <a:r>
              <a:rPr lang="en-GB" sz="1900" b="1" dirty="0"/>
              <a:t>15 countries</a:t>
            </a:r>
            <a:r>
              <a:rPr lang="en-GB" sz="1900" dirty="0"/>
              <a:t> representing </a:t>
            </a:r>
            <a:r>
              <a:rPr lang="en-GB" sz="1900" b="1" dirty="0"/>
              <a:t>over 3000 music venues, clubs, and festivals</a:t>
            </a:r>
            <a:r>
              <a:rPr lang="en-GB" sz="19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en-GB" sz="1900" b="1" dirty="0" err="1"/>
              <a:t>Hanzas</a:t>
            </a:r>
            <a:r>
              <a:rPr lang="en-GB" sz="1900" b="1" dirty="0"/>
              <a:t> </a:t>
            </a:r>
            <a:r>
              <a:rPr lang="en-GB" sz="1900" b="1" dirty="0" err="1"/>
              <a:t>Perons</a:t>
            </a:r>
            <a:r>
              <a:rPr lang="en-GB" sz="1900" dirty="0"/>
              <a:t> from Riga, Latvia joined Live DMA as associate member. </a:t>
            </a:r>
            <a:r>
              <a:rPr lang="en-GB" sz="1900" dirty="0" err="1"/>
              <a:t>Hanzas</a:t>
            </a:r>
            <a:r>
              <a:rPr lang="en-GB" sz="1900" dirty="0"/>
              <a:t> </a:t>
            </a:r>
            <a:r>
              <a:rPr lang="en-GB" sz="1900" dirty="0" err="1"/>
              <a:t>Perons</a:t>
            </a:r>
            <a:r>
              <a:rPr lang="en-GB" sz="1900" dirty="0"/>
              <a:t>, a former Riga cargo railway warehouse, is now a modern space for culture and art. </a:t>
            </a:r>
            <a:endParaRPr lang="fr-FR" sz="1900" b="1" dirty="0"/>
          </a:p>
          <a:p>
            <a:pPr marL="0" indent="0">
              <a:buNone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2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142875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50327" y="4728658"/>
            <a:ext cx="3546764" cy="166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6845" y="4728658"/>
            <a:ext cx="3546764" cy="166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193809" y="4728658"/>
            <a:ext cx="3546764" cy="166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96138" y="4769861"/>
            <a:ext cx="3457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NETWORK EVOLUTIONS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of long term strategy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of ethic charter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of membership fee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356874" y="4793024"/>
            <a:ext cx="3373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STAFF</a:t>
            </a:r>
          </a:p>
          <a:p>
            <a:r>
              <a:rPr lang="en-GB" dirty="0"/>
              <a:t>Juliette Olivares joins the Live DMA coordination team as project assistant after her six months internship.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93809" y="4790547"/>
            <a:ext cx="3546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 online &amp; 3 physical board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Survey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Annual members meeting</a:t>
            </a:r>
          </a:p>
          <a:p>
            <a:endParaRPr lang="en-GB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0" y="1979538"/>
            <a:ext cx="2268388" cy="25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88896" y="4178692"/>
            <a:ext cx="5164904" cy="2030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3</a:t>
            </a:fld>
            <a:endParaRPr lang="en-GB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3AA8A3"/>
                </a:solidFill>
              </a:rPr>
              <a:t>ACTIVITY REPORT – EVENTS</a:t>
            </a:r>
            <a:endParaRPr lang="en-GB" b="1" dirty="0">
              <a:solidFill>
                <a:srgbClr val="3AA8A3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142875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72648" y="4563330"/>
            <a:ext cx="4597400" cy="12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2019, Live DMA took part in 22 panels from 18 music festivals and conferences in 9 countries. </a:t>
            </a:r>
            <a:r>
              <a:rPr lang="en-US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map shows also the events that Live DMA members attended. </a:t>
            </a:r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6580"/>
            <a:ext cx="5003800" cy="43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22080" y="1659493"/>
            <a:ext cx="3810000" cy="490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8864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3AA8A3"/>
                </a:solidFill>
              </a:rPr>
              <a:t>LSE EVERYWHERE – SUPPORTING STRUCTURATION</a:t>
            </a:r>
            <a:endParaRPr lang="en-GB" b="1" dirty="0">
              <a:solidFill>
                <a:srgbClr val="3AA8A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142875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63380" y="1842949"/>
            <a:ext cx="3568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Live DMA actively supported the structuration and cooperation processes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Portugal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Estonia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Hungary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Iceland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2019, Live DMA also made new contacts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Russia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Ukraine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Czech</a:t>
            </a:r>
            <a:r>
              <a:rPr lang="en-US" dirty="0"/>
              <a:t> </a:t>
            </a:r>
            <a:r>
              <a:rPr lang="en-US" b="1" dirty="0"/>
              <a:t>Republic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Macedonia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Serbia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Croatia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9403"/>
            <a:ext cx="6070600" cy="48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4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5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142875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3AA8A3"/>
                </a:solidFill>
              </a:rPr>
              <a:t>LSE WORLD – THE SURVEY</a:t>
            </a:r>
            <a:endParaRPr lang="en-GB" b="1" dirty="0">
              <a:solidFill>
                <a:srgbClr val="3AA8A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99" y="1757941"/>
            <a:ext cx="3781425" cy="4598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836080" y="198087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SURVEY ACTIVITIES IN 2019</a:t>
            </a:r>
          </a:p>
          <a:p>
            <a:endParaRPr lang="fr-FR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 Live DMA members have </a:t>
            </a:r>
            <a:r>
              <a:rPr lang="en-US" dirty="0">
                <a:solidFill>
                  <a:srgbClr val="3AA8A3"/>
                </a:solidFill>
              </a:rPr>
              <a:t>capable Survey coordinators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A8A3"/>
                </a:solidFill>
              </a:rPr>
              <a:t>Overall increase </a:t>
            </a:r>
            <a:r>
              <a:rPr lang="en-GB" dirty="0"/>
              <a:t>in the Survey population, response rates and quality of the collected data, as well as more increased communication of data results on regional and national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14 Live DMA members collected data in 2019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February 2019: </a:t>
            </a:r>
            <a:r>
              <a:rPr lang="en-US" dirty="0">
                <a:solidFill>
                  <a:srgbClr val="3AA8A3"/>
                </a:solidFill>
              </a:rPr>
              <a:t>Survey coordination meeting </a:t>
            </a:r>
            <a:r>
              <a:rPr lang="en-US" dirty="0">
                <a:solidFill>
                  <a:srgbClr val="000000"/>
                </a:solidFill>
              </a:rPr>
              <a:t>in Brussels (10 Live DMA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6 </a:t>
            </a:r>
            <a:r>
              <a:rPr lang="en-US" dirty="0">
                <a:solidFill>
                  <a:srgbClr val="3AA8A3"/>
                </a:solidFill>
              </a:rPr>
              <a:t>Survey presentations </a:t>
            </a:r>
            <a:r>
              <a:rPr lang="en-US" dirty="0">
                <a:solidFill>
                  <a:srgbClr val="000000"/>
                </a:solidFill>
              </a:rPr>
              <a:t>at festival conferences &amp; members’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3AA8A3"/>
                </a:solidFill>
              </a:rPr>
              <a:t>Survey report </a:t>
            </a:r>
            <a:r>
              <a:rPr lang="en-US" b="1" i="1" dirty="0">
                <a:solidFill>
                  <a:srgbClr val="000000"/>
                </a:solidFill>
              </a:rPr>
              <a:t>The Survey – Live music venues &amp; clubs in Europe – Facts &amp; Figures </a:t>
            </a:r>
            <a:r>
              <a:rPr lang="en-US" dirty="0">
                <a:solidFill>
                  <a:srgbClr val="000000"/>
                </a:solidFill>
              </a:rPr>
              <a:t>was finalized in December 2019 to be published in January 2020</a:t>
            </a:r>
          </a:p>
          <a:p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7" y="1980876"/>
            <a:ext cx="3347508" cy="41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509994"/>
            <a:ext cx="10515600" cy="858364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3AA8A3"/>
                </a:solidFill>
              </a:rPr>
              <a:t>LSE BASICS – RESOURCE PLATFORM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18390" y="1776222"/>
            <a:ext cx="8131730" cy="157039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Development of the Resource Platform both in terms of formats and topics: 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7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Tools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6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Publications &amp; Reports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/ 8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Funding </a:t>
            </a:r>
            <a:r>
              <a:rPr lang="en-US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Programmes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3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Observation studies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3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Best Practice Initiatives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7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Live Style Europe Podcasts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8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Advocacy Statements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/>
            <a:r>
              <a:rPr lang="fr-FR" i="1" dirty="0">
                <a:solidFill>
                  <a:srgbClr val="3AA8A3"/>
                </a:solidFill>
              </a:rPr>
              <a:t>www.live-dma.eu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42875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831850" y="3589744"/>
            <a:ext cx="10515600" cy="858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3AA8A3"/>
                </a:solidFill>
              </a:rPr>
              <a:t>LSE FOR EVERYBODY – WORKING GROUP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450850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618390" y="4813568"/>
            <a:ext cx="8131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MUSIC IS NOT NOISE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</a:t>
            </a:r>
            <a:r>
              <a:rPr lang="fr-FR" b="1" dirty="0" err="1"/>
              <a:t>working</a:t>
            </a:r>
            <a:r>
              <a:rPr lang="fr-FR" b="1" dirty="0"/>
              <a:t> group sessions</a:t>
            </a:r>
            <a:r>
              <a:rPr lang="fr-FR" dirty="0"/>
              <a:t>: </a:t>
            </a:r>
            <a:r>
              <a:rPr lang="fr-FR" dirty="0" err="1"/>
              <a:t>February</a:t>
            </a:r>
            <a:r>
              <a:rPr lang="fr-FR" dirty="0"/>
              <a:t> 20 &amp; 21, </a:t>
            </a:r>
            <a:r>
              <a:rPr lang="fr-FR" dirty="0" err="1"/>
              <a:t>Antwerp</a:t>
            </a:r>
            <a:r>
              <a:rPr lang="fr-FR" dirty="0"/>
              <a:t>, </a:t>
            </a:r>
            <a:r>
              <a:rPr lang="fr-FR" dirty="0" err="1"/>
              <a:t>Trix</a:t>
            </a:r>
            <a:r>
              <a:rPr lang="fr-FR" dirty="0"/>
              <a:t> / April 24 &amp; 25, Madrid, Sala 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Publication</a:t>
            </a:r>
            <a:r>
              <a:rPr lang="fr-FR" dirty="0"/>
              <a:t>: White Paper Music </a:t>
            </a:r>
            <a:r>
              <a:rPr lang="fr-FR" dirty="0" err="1"/>
              <a:t>is</a:t>
            </a:r>
            <a:r>
              <a:rPr lang="fr-FR" dirty="0"/>
              <a:t> Not Noise </a:t>
            </a:r>
            <a:r>
              <a:rPr lang="fr-FR" dirty="0" err="1"/>
              <a:t>translated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six </a:t>
            </a:r>
            <a:r>
              <a:rPr lang="fr-FR" dirty="0" err="1"/>
              <a:t>languages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Resource</a:t>
            </a:r>
            <a:r>
              <a:rPr lang="fr-FR" dirty="0"/>
              <a:t>: </a:t>
            </a:r>
            <a:r>
              <a:rPr lang="fr-FR" dirty="0" err="1"/>
              <a:t>Overview</a:t>
            </a:r>
            <a:r>
              <a:rPr lang="fr-FR" dirty="0"/>
              <a:t> of </a:t>
            </a:r>
            <a:r>
              <a:rPr lang="fr-FR" dirty="0" err="1"/>
              <a:t>sound</a:t>
            </a:r>
            <a:r>
              <a:rPr lang="fr-FR" dirty="0"/>
              <a:t> </a:t>
            </a:r>
            <a:r>
              <a:rPr lang="fr-FR" dirty="0" err="1"/>
              <a:t>regulations</a:t>
            </a:r>
            <a:r>
              <a:rPr lang="fr-FR" dirty="0"/>
              <a:t> in Europe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Tool</a:t>
            </a:r>
            <a:r>
              <a:rPr lang="fr-FR" dirty="0"/>
              <a:t>: Set of </a:t>
            </a:r>
            <a:r>
              <a:rPr lang="fr-FR" dirty="0" err="1"/>
              <a:t>reco</a:t>
            </a:r>
            <a:r>
              <a:rPr lang="en-GB" dirty="0" err="1"/>
              <a:t>mmendations</a:t>
            </a:r>
            <a:r>
              <a:rPr lang="en-GB" dirty="0"/>
              <a:t>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" y="4858632"/>
            <a:ext cx="2435313" cy="15019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" y="1731190"/>
            <a:ext cx="2435313" cy="1615424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5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509994"/>
            <a:ext cx="10515600" cy="858364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3AA8A3"/>
                </a:solidFill>
              </a:rPr>
              <a:t>LSE CONNEXIONS – OPEN CLUB DAY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78050" y="1721993"/>
            <a:ext cx="8845550" cy="185066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On the 2</a:t>
            </a:r>
            <a:r>
              <a:rPr lang="en-US" sz="1800" baseline="30000" dirty="0">
                <a:solidFill>
                  <a:schemeClr val="tx1"/>
                </a:solidFill>
              </a:rPr>
              <a:t>nd</a:t>
            </a:r>
            <a:r>
              <a:rPr lang="en-US" sz="1800" dirty="0">
                <a:solidFill>
                  <a:schemeClr val="tx1"/>
                </a:solidFill>
              </a:rPr>
              <a:t> of February 2019, </a:t>
            </a:r>
            <a:r>
              <a:rPr lang="en-US" sz="1800" b="1" dirty="0">
                <a:solidFill>
                  <a:schemeClr val="tx1"/>
                </a:solidFill>
              </a:rPr>
              <a:t>120 venues &amp; clubs in 10 countries </a:t>
            </a:r>
            <a:r>
              <a:rPr lang="en-US" sz="1800" dirty="0">
                <a:solidFill>
                  <a:schemeClr val="tx1"/>
                </a:solidFill>
              </a:rPr>
              <a:t>took part in Open Club Day. This 2</a:t>
            </a:r>
            <a:r>
              <a:rPr lang="en-US" sz="1800" baseline="30000" dirty="0">
                <a:solidFill>
                  <a:schemeClr val="tx1"/>
                </a:solidFill>
              </a:rPr>
              <a:t>nd</a:t>
            </a:r>
            <a:r>
              <a:rPr lang="en-US" sz="1800" dirty="0">
                <a:solidFill>
                  <a:schemeClr val="tx1"/>
                </a:solidFill>
              </a:rPr>
              <a:t> edition saw the following improvements: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Decentralised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coordination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: Members became direct interlocutors for the participating venues and clubs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Linguistic plurality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: Some members translated elements from the Open Club Day Communication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Reinforced online communication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: social media, press releases, after-movie…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0" y="142875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831850" y="3964394"/>
            <a:ext cx="10515600" cy="858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3AA8A3"/>
                </a:solidFill>
              </a:rPr>
              <a:t>LSE EVERYWHERE – WHAT ARTISTS SAY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4883150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 txBox="1">
            <a:spLocks/>
          </p:cNvSpPr>
          <p:nvPr/>
        </p:nvSpPr>
        <p:spPr>
          <a:xfrm>
            <a:off x="2178050" y="5119468"/>
            <a:ext cx="9467850" cy="185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Communication campaign </a:t>
            </a:r>
            <a:r>
              <a:rPr lang="en-US" sz="1800" dirty="0">
                <a:solidFill>
                  <a:schemeClr val="tx1"/>
                </a:solidFill>
              </a:rPr>
              <a:t>highlighting the role of venues and clubs for talent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24 artist quotes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were collected by 7 members in 6 countries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7494"/>
            <a:ext cx="1562100" cy="1562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594"/>
            <a:ext cx="1562100" cy="15621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83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9812"/>
            <a:ext cx="10093880" cy="1325563"/>
          </a:xfrm>
        </p:spPr>
        <p:txBody>
          <a:bodyPr/>
          <a:lstStyle/>
          <a:p>
            <a:r>
              <a:rPr lang="fr-FR" b="1" dirty="0">
                <a:solidFill>
                  <a:srgbClr val="3AA8A3"/>
                </a:solidFill>
              </a:rPr>
              <a:t>ACTIVITY REPORT – ADVOCACY &amp; PARTNERSHIPS</a:t>
            </a:r>
            <a:endParaRPr lang="en-GB" b="1" dirty="0">
              <a:solidFill>
                <a:srgbClr val="3AA8A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8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1458225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647520" y="1679576"/>
            <a:ext cx="745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CREATIVE EUROPE &amp; MUSIC MOVES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Active participation at the Music Moves Europe </a:t>
            </a:r>
            <a:r>
              <a:rPr lang="en-US" dirty="0"/>
              <a:t>stakeholder</a:t>
            </a:r>
            <a:r>
              <a:rPr lang="fr-FR" dirty="0"/>
              <a:t> consultations (20th &amp; 21st of May)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Participation at Creative Europe Networks Meetings (17</a:t>
            </a:r>
            <a:r>
              <a:rPr lang="en-US" baseline="30000" dirty="0"/>
              <a:t>th</a:t>
            </a:r>
            <a:r>
              <a:rPr lang="en-US" dirty="0"/>
              <a:t> of June, 21</a:t>
            </a:r>
            <a:r>
              <a:rPr lang="en-US" baseline="30000" dirty="0"/>
              <a:t>st</a:t>
            </a:r>
            <a:r>
              <a:rPr lang="en-US" dirty="0"/>
              <a:t> &amp; 22 of June)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to candidates and strong involvement in the dissemination of the Music Moves Europe Preparatory Action “Cooperation of Small Music Venues”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47520" y="4706099"/>
            <a:ext cx="7327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FEASIBILITY STUDY OF A EUROPEAN OBSERVATORY FOR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coordination: KEA and </a:t>
            </a:r>
            <a:r>
              <a:rPr lang="en-GB" dirty="0" err="1"/>
              <a:t>Panteia</a:t>
            </a:r>
            <a:r>
              <a:rPr lang="en-GB" dirty="0"/>
              <a:t> // Sept 2018 - Sept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Live DMA is part of the advisory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Objectives of the study: identify data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KEA and </a:t>
            </a:r>
            <a:r>
              <a:rPr lang="en-GB" dirty="0" err="1"/>
              <a:t>Panteia</a:t>
            </a:r>
            <a:r>
              <a:rPr lang="en-GB" dirty="0"/>
              <a:t> submitted the confidential report to the European Commission in September 2019.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9873"/>
            <a:ext cx="2463800" cy="15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5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9812"/>
            <a:ext cx="10093880" cy="1325563"/>
          </a:xfrm>
        </p:spPr>
        <p:txBody>
          <a:bodyPr/>
          <a:lstStyle/>
          <a:p>
            <a:r>
              <a:rPr lang="fr-FR" b="1" dirty="0">
                <a:solidFill>
                  <a:srgbClr val="3AA8A3"/>
                </a:solidFill>
              </a:rPr>
              <a:t>ACTIVITY REPORT – ADVOCACY &amp; PARTNERSHIPS</a:t>
            </a:r>
            <a:endParaRPr lang="en-GB" b="1" dirty="0">
              <a:solidFill>
                <a:srgbClr val="3AA8A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7A7-1476-4ABB-931A-758CBDF26ED1}" type="slidenum">
              <a:rPr lang="en-GB" smtClean="0"/>
              <a:t>9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80" y="365125"/>
            <a:ext cx="843440" cy="7967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1458225"/>
            <a:ext cx="8610600" cy="0"/>
          </a:xfrm>
          <a:prstGeom prst="line">
            <a:avLst/>
          </a:prstGeom>
          <a:ln w="38100">
            <a:solidFill>
              <a:srgbClr val="3AA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2900" y="1714500"/>
            <a:ext cx="6096000" cy="3087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MUSIC MOVES EUROPE TALENT AWARDS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Award of the European Commission to support emerging European artists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Live DMA is part of the steering committee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Opportunity to take part in a consortium of European music partners 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Opportunity for Live DMA members to be part of an artistic project highlighting European values</a:t>
            </a:r>
            <a:endParaRPr lang="fr-FR" b="1" dirty="0">
              <a:latin typeface="Myriad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n-GB" b="1" dirty="0">
              <a:latin typeface="Myriad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2857500" cy="1600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29100" y="4725812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EUROPEAN MUSIC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Audrey Guerre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member</a:t>
            </a:r>
            <a:r>
              <a:rPr lang="fr-FR" dirty="0"/>
              <a:t> of the European Music Council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Participation at the European Agenda for Music </a:t>
            </a:r>
            <a:r>
              <a:rPr lang="fr-FR" dirty="0" err="1"/>
              <a:t>Reception</a:t>
            </a:r>
            <a:r>
              <a:rPr lang="fr-FR" dirty="0"/>
              <a:t> at the European </a:t>
            </a:r>
            <a:r>
              <a:rPr lang="fr-FR" dirty="0" err="1"/>
              <a:t>Parliament</a:t>
            </a:r>
            <a:r>
              <a:rPr lang="fr-FR" dirty="0"/>
              <a:t> in </a:t>
            </a:r>
            <a:r>
              <a:rPr lang="fr-FR" dirty="0" err="1"/>
              <a:t>February</a:t>
            </a:r>
            <a:r>
              <a:rPr lang="fr-FR" dirty="0"/>
              <a:t> 2019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6" y="4304490"/>
            <a:ext cx="2889074" cy="20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578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882</Words>
  <Application>Microsoft Office PowerPoint</Application>
  <PresentationFormat>Grand écran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Times New Roman</vt:lpstr>
      <vt:lpstr>Wingdings</vt:lpstr>
      <vt:lpstr>Thème Office</vt:lpstr>
      <vt:lpstr>Présentation PowerPoint</vt:lpstr>
      <vt:lpstr>ACTIVITY REPORT – NETWORK’S LIFE </vt:lpstr>
      <vt:lpstr>ACTIVITY REPORT – EVENTS</vt:lpstr>
      <vt:lpstr>LSE EVERYWHERE – SUPPORTING STRUCTURATION</vt:lpstr>
      <vt:lpstr>LSE WORLD – THE SURVEY</vt:lpstr>
      <vt:lpstr>LSE BASICS – RESOURCE PLATFORM</vt:lpstr>
      <vt:lpstr>LSE CONNEXIONS – OPEN CLUB DAY</vt:lpstr>
      <vt:lpstr>ACTIVITY REPORT – ADVOCACY &amp; PARTNERSHIPS</vt:lpstr>
      <vt:lpstr>ACTIVITY REPORT – ADVOCACY &amp; PARTNERSHIPS</vt:lpstr>
      <vt:lpstr>ACTIVITY REPORT – ADVOCACY &amp; PARTNERSHIPS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Windows User</cp:lastModifiedBy>
  <cp:revision>3</cp:revision>
  <dcterms:created xsi:type="dcterms:W3CDTF">2020-09-14T13:56:08Z</dcterms:created>
  <dcterms:modified xsi:type="dcterms:W3CDTF">2020-09-14T14:11:43Z</dcterms:modified>
</cp:coreProperties>
</file>